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2" r:id="rId2"/>
    <p:sldId id="259" r:id="rId3"/>
    <p:sldId id="270" r:id="rId4"/>
    <p:sldId id="278" r:id="rId5"/>
    <p:sldId id="265" r:id="rId6"/>
    <p:sldId id="277" r:id="rId7"/>
    <p:sldId id="268" r:id="rId8"/>
    <p:sldId id="269" r:id="rId9"/>
    <p:sldId id="279" r:id="rId10"/>
    <p:sldId id="267" r:id="rId11"/>
    <p:sldId id="271" r:id="rId12"/>
    <p:sldId id="266" r:id="rId13"/>
    <p:sldId id="272" r:id="rId14"/>
    <p:sldId id="27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7C79"/>
    <a:srgbClr val="E80000"/>
    <a:srgbClr val="BBF0B7"/>
    <a:srgbClr val="4472C4"/>
    <a:srgbClr val="009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74"/>
  </p:normalViewPr>
  <p:slideViewPr>
    <p:cSldViewPr snapToGrid="0" snapToObjects="1">
      <p:cViewPr>
        <p:scale>
          <a:sx n="95" d="100"/>
          <a:sy n="95" d="100"/>
        </p:scale>
        <p:origin x="2384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/>
                </a:solidFill>
                <a:latin typeface="Helvetica Light" panose="020B0403020202020204" pitchFamily="34" charset="0"/>
                <a:ea typeface="Hiragino Kaku Gothic Pro W3" panose="020B0300000000000000" pitchFamily="34" charset="-128"/>
                <a:cs typeface="Muna" pitchFamily="2" charset="-78"/>
              </a:defRPr>
            </a:pPr>
            <a:r>
              <a:rPr lang="en-US" dirty="0"/>
              <a:t>Probe - Behavioral Results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/>
              </a:solidFill>
              <a:latin typeface="Helvetica Light" panose="020B0403020202020204" pitchFamily="34" charset="0"/>
              <a:ea typeface="Hiragino Kaku Gothic Pro W3" panose="020B0300000000000000" pitchFamily="34" charset="-128"/>
              <a:cs typeface="Muna" pitchFamily="2" charset="-78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5889692278817022"/>
          <c:y val="0.18376692024583738"/>
          <c:w val="0.82422019537569158"/>
          <c:h val="0.554233892483202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Value</c:v>
                </c:pt>
              </c:strCache>
            </c:strRef>
          </c:tx>
          <c:spPr>
            <a:solidFill>
              <a:srgbClr val="0096FF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***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63E-944F-9CC6-A2CCCA202451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#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063E-944F-9CC6-A2CCCA20245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***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063E-944F-9CC6-A2CCCA20245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/>
                      <a:t>***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063E-944F-9CC6-A2CCCA20245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Helvetica Light" panose="020B0403020202020204" pitchFamily="34" charset="0"/>
                    <a:ea typeface="Hiragino Kaku Gothic Pro W3" panose="020B0300000000000000" pitchFamily="34" charset="-128"/>
                    <a:cs typeface="Muna" pitchFamily="2" charset="-78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errBars>
            <c:errBarType val="both"/>
            <c:errValType val="cust"/>
            <c:noEndCap val="0"/>
            <c:plus>
              <c:numRef>
                <c:f>Sheet1!$K$2:$K$6</c:f>
                <c:numCache>
                  <c:formatCode>General</c:formatCode>
                  <c:ptCount val="5"/>
                  <c:pt idx="0">
                    <c:v>1.9647421453966099E-2</c:v>
                  </c:pt>
                  <c:pt idx="1">
                    <c:v>2.8855379710866502E-2</c:v>
                  </c:pt>
                  <c:pt idx="2">
                    <c:v>0</c:v>
                  </c:pt>
                  <c:pt idx="3">
                    <c:v>2.95515357867247E-2</c:v>
                  </c:pt>
                  <c:pt idx="4">
                    <c:v>3.8538788630943899E-2</c:v>
                  </c:pt>
                </c:numCache>
              </c:numRef>
            </c:plus>
            <c:minus>
              <c:numRef>
                <c:f>Sheet1!$L$2:$L$6</c:f>
                <c:numCache>
                  <c:formatCode>General</c:formatCode>
                  <c:ptCount val="5"/>
                  <c:pt idx="0">
                    <c:v>1.9647421453966099E-2</c:v>
                  </c:pt>
                  <c:pt idx="1">
                    <c:v>2.8855379710866502E-2</c:v>
                  </c:pt>
                  <c:pt idx="2">
                    <c:v>0</c:v>
                  </c:pt>
                  <c:pt idx="3">
                    <c:v>2.95515357867247E-2</c:v>
                  </c:pt>
                  <c:pt idx="4">
                    <c:v>3.8538788630943899E-2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/>
                </a:solidFill>
                <a:round/>
              </a:ln>
              <a:effectLst/>
            </c:spPr>
          </c:errBars>
          <c:cat>
            <c:strRef>
              <c:f>Sheet1!$A$2:$A$6</c:f>
              <c:strCache>
                <c:ptCount val="5"/>
                <c:pt idx="0">
                  <c:v>First session</c:v>
                </c:pt>
                <c:pt idx="1">
                  <c:v>1 mon. follow-up</c:v>
                </c:pt>
                <c:pt idx="3">
                  <c:v>First session</c:v>
                </c:pt>
                <c:pt idx="4">
                  <c:v>1 mon. follow-up</c:v>
                </c:pt>
              </c:strCache>
            </c:strRef>
          </c:cat>
          <c:val>
            <c:numRef>
              <c:f>Sheet1!$B$2:$B$6</c:f>
              <c:numCache>
                <c:formatCode>0.000</c:formatCode>
                <c:ptCount val="5"/>
                <c:pt idx="0">
                  <c:v>0.57777780000000001</c:v>
                </c:pt>
                <c:pt idx="1">
                  <c:v>0.54782120000000001</c:v>
                </c:pt>
                <c:pt idx="3">
                  <c:v>0.6979225</c:v>
                </c:pt>
                <c:pt idx="4">
                  <c:v>0.66823160000000004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3E-944F-9CC6-A2CCCA20245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Value</c:v>
                </c:pt>
              </c:strCache>
            </c:strRef>
          </c:tx>
          <c:spPr>
            <a:solidFill>
              <a:srgbClr val="E8000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**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63E-944F-9CC6-A2CCCA202451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063E-944F-9CC6-A2CCCA20245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***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63E-944F-9CC6-A2CCCA20245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/>
                      <a:t>*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063E-944F-9CC6-A2CCCA20245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Helvetica Light" panose="020B0403020202020204" pitchFamily="34" charset="0"/>
                    <a:ea typeface="Hiragino Kaku Gothic Pro W3" panose="020B0300000000000000" pitchFamily="34" charset="-128"/>
                    <a:cs typeface="Muna" pitchFamily="2" charset="-78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errBars>
            <c:errBarType val="both"/>
            <c:errValType val="cust"/>
            <c:noEndCap val="0"/>
            <c:plus>
              <c:numRef>
                <c:f>Sheet1!$M$2:$M$6</c:f>
                <c:numCache>
                  <c:formatCode>General</c:formatCode>
                  <c:ptCount val="5"/>
                  <c:pt idx="0">
                    <c:v>1.9782178361175299E-2</c:v>
                  </c:pt>
                  <c:pt idx="1">
                    <c:v>2.0576565950293599E-2</c:v>
                  </c:pt>
                  <c:pt idx="2">
                    <c:v>0</c:v>
                  </c:pt>
                  <c:pt idx="3">
                    <c:v>4.6629620004382803E-2</c:v>
                  </c:pt>
                  <c:pt idx="4">
                    <c:v>5.4340882316728303E-2</c:v>
                  </c:pt>
                </c:numCache>
              </c:numRef>
            </c:plus>
            <c:minus>
              <c:numRef>
                <c:f>Sheet1!$N$2:$N$6</c:f>
                <c:numCache>
                  <c:formatCode>General</c:formatCode>
                  <c:ptCount val="5"/>
                  <c:pt idx="0">
                    <c:v>1.9782178361175299E-2</c:v>
                  </c:pt>
                  <c:pt idx="1">
                    <c:v>2.0576565950293599E-2</c:v>
                  </c:pt>
                  <c:pt idx="2">
                    <c:v>0</c:v>
                  </c:pt>
                  <c:pt idx="3">
                    <c:v>4.6629620004382803E-2</c:v>
                  </c:pt>
                  <c:pt idx="4">
                    <c:v>5.4340882316728303E-2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/>
                </a:solidFill>
                <a:round/>
              </a:ln>
              <a:effectLst/>
            </c:spPr>
          </c:errBars>
          <c:cat>
            <c:strRef>
              <c:f>Sheet1!$A$2:$A$6</c:f>
              <c:strCache>
                <c:ptCount val="5"/>
                <c:pt idx="0">
                  <c:v>First session</c:v>
                </c:pt>
                <c:pt idx="1">
                  <c:v>1 mon. follow-up</c:v>
                </c:pt>
                <c:pt idx="3">
                  <c:v>First session</c:v>
                </c:pt>
                <c:pt idx="4">
                  <c:v>1 mon. follow-up</c:v>
                </c:pt>
              </c:strCache>
            </c:strRef>
          </c:cat>
          <c:val>
            <c:numRef>
              <c:f>Sheet1!$C$2:$C$6</c:f>
              <c:numCache>
                <c:formatCode>0.000</c:formatCode>
                <c:ptCount val="5"/>
                <c:pt idx="0">
                  <c:v>0.55758379999999996</c:v>
                </c:pt>
                <c:pt idx="1">
                  <c:v>0.53132120000000005</c:v>
                </c:pt>
                <c:pt idx="3">
                  <c:v>0.68478260000000002</c:v>
                </c:pt>
                <c:pt idx="4">
                  <c:v>0.62115229999999999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3E-944F-9CC6-A2CCCA2024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1895597855"/>
        <c:axId val="1895599583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chance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trendline>
            <c:spPr>
              <a:ln w="12700" cap="rnd">
                <a:solidFill>
                  <a:schemeClr val="tx1"/>
                </a:solidFill>
                <a:prstDash val="dash"/>
              </a:ln>
              <a:effectLst/>
            </c:spPr>
            <c:trendlineType val="linear"/>
            <c:forward val="0.5"/>
            <c:backward val="0.5"/>
            <c:dispRSqr val="0"/>
            <c:dispEq val="0"/>
          </c:trendline>
          <c:cat>
            <c:strRef>
              <c:f>Sheet1!$A$2:$A$6</c:f>
              <c:strCache>
                <c:ptCount val="5"/>
                <c:pt idx="0">
                  <c:v>First session</c:v>
                </c:pt>
                <c:pt idx="1">
                  <c:v>1 mon. follow-up</c:v>
                </c:pt>
                <c:pt idx="3">
                  <c:v>First session</c:v>
                </c:pt>
                <c:pt idx="4">
                  <c:v>1 mon. follow-up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0.5</c:v>
                </c:pt>
                <c:pt idx="1">
                  <c:v>0.5</c:v>
                </c:pt>
                <c:pt idx="2">
                  <c:v>0.5</c:v>
                </c:pt>
                <c:pt idx="3">
                  <c:v>0.5</c:v>
                </c:pt>
                <c:pt idx="4">
                  <c:v>0.5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63E-944F-9CC6-A2CCCA2024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95597855"/>
        <c:axId val="1895599583"/>
      </c:lineChart>
      <c:catAx>
        <c:axId val="18955978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Helvetica Light" panose="020B0403020202020204" pitchFamily="34" charset="0"/>
                <a:ea typeface="Hiragino Kaku Gothic Pro W3" panose="020B0300000000000000" pitchFamily="34" charset="-128"/>
                <a:cs typeface="Muna" pitchFamily="2" charset="-78"/>
              </a:defRPr>
            </a:pPr>
            <a:endParaRPr lang="en-US"/>
          </a:p>
        </c:txPr>
        <c:crossAx val="1895599583"/>
        <c:crosses val="autoZero"/>
        <c:auto val="1"/>
        <c:lblAlgn val="ctr"/>
        <c:lblOffset val="100"/>
        <c:noMultiLvlLbl val="0"/>
      </c:catAx>
      <c:valAx>
        <c:axId val="1895599583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Helvetica Light" panose="020B0403020202020204" pitchFamily="34" charset="0"/>
                    <a:ea typeface="Hiragino Kaku Gothic Pro W3" panose="020B0300000000000000" pitchFamily="34" charset="-128"/>
                    <a:cs typeface="Muna" pitchFamily="2" charset="-78"/>
                  </a:defRPr>
                </a:pPr>
                <a:r>
                  <a:rPr lang="en-US" sz="1600" dirty="0"/>
                  <a:t>Proportion of trials Go items were chosen</a:t>
                </a:r>
              </a:p>
            </c:rich>
          </c:tx>
          <c:layout>
            <c:manualLayout>
              <c:xMode val="edge"/>
              <c:yMode val="edge"/>
              <c:x val="0"/>
              <c:y val="0.1403705539752490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Helvetica Light" panose="020B0403020202020204" pitchFamily="34" charset="0"/>
                  <a:ea typeface="Hiragino Kaku Gothic Pro W3" panose="020B0300000000000000" pitchFamily="34" charset="-128"/>
                  <a:cs typeface="Muna" pitchFamily="2" charset="-78"/>
                </a:defRPr>
              </a:pPr>
              <a:endParaRPr lang="en-US"/>
            </a:p>
          </c:txPr>
        </c:title>
        <c:numFmt formatCode="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Helvetica Light" panose="020B0403020202020204" pitchFamily="34" charset="0"/>
                <a:ea typeface="Hiragino Kaku Gothic Pro W3" panose="020B0300000000000000" pitchFamily="34" charset="-128"/>
                <a:cs typeface="Muna" pitchFamily="2" charset="-78"/>
              </a:defRPr>
            </a:pPr>
            <a:endParaRPr lang="en-US"/>
          </a:p>
        </c:txPr>
        <c:crossAx val="1895597855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29015997882018524"/>
          <c:y val="0.10897587204091191"/>
          <c:w val="0.51292017839427284"/>
          <c:h val="6.928574302021198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Helvetica Light" panose="020B0403020202020204" pitchFamily="34" charset="0"/>
              <a:ea typeface="Hiragino Kaku Gothic Pro W3" panose="020B0300000000000000" pitchFamily="34" charset="-128"/>
              <a:cs typeface="Muna" pitchFamily="2" charset="-78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 b="0" i="0">
          <a:solidFill>
            <a:schemeClr val="tx1"/>
          </a:solidFill>
          <a:latin typeface="Helvetica Light" panose="020B0403020202020204" pitchFamily="34" charset="0"/>
          <a:ea typeface="Hiragino Kaku Gothic Pro W3" panose="020B0300000000000000" pitchFamily="34" charset="-128"/>
          <a:cs typeface="Muna" pitchFamily="2" charset="-78"/>
        </a:defRPr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pPr>
            <a:r>
              <a:rPr lang="en-US"/>
              <a:t>Striatum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ea typeface="+mn-ea"/>
              <a:cs typeface="Helvetica" panose="020B0604020202020204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Proportion of trials Go items were chosen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21"/>
            <c:spPr>
              <a:solidFill>
                <a:srgbClr val="FF0000">
                  <a:alpha val="40000"/>
                </a:srgbClr>
              </a:solidFill>
              <a:ln w="19050">
                <a:solidFill>
                  <a:srgbClr val="C00000"/>
                </a:solidFill>
              </a:ln>
              <a:effectLst/>
            </c:spPr>
          </c:marker>
          <c:xVal>
            <c:numRef>
              <c:f>Sheet1!$A$2:$A$44</c:f>
              <c:numCache>
                <c:formatCode>General</c:formatCode>
                <c:ptCount val="43"/>
                <c:pt idx="0">
                  <c:v>1.341E-3</c:v>
                </c:pt>
                <c:pt idx="1">
                  <c:v>3.0062999999999999E-2</c:v>
                </c:pt>
                <c:pt idx="2">
                  <c:v>2.4638E-2</c:v>
                </c:pt>
                <c:pt idx="3">
                  <c:v>1.98E-3</c:v>
                </c:pt>
                <c:pt idx="4">
                  <c:v>7.8410000000000007E-3</c:v>
                </c:pt>
                <c:pt idx="5">
                  <c:v>7.6452000000000006E-2</c:v>
                </c:pt>
                <c:pt idx="6">
                  <c:v>-5.1743999999999998E-2</c:v>
                </c:pt>
                <c:pt idx="7">
                  <c:v>-1.5099E-2</c:v>
                </c:pt>
                <c:pt idx="8">
                  <c:v>-3.5763000000000003E-2</c:v>
                </c:pt>
                <c:pt idx="9">
                  <c:v>-4.3110999999999997E-2</c:v>
                </c:pt>
                <c:pt idx="10">
                  <c:v>-2.8284E-2</c:v>
                </c:pt>
                <c:pt idx="11">
                  <c:v>-2.7302E-2</c:v>
                </c:pt>
                <c:pt idx="12">
                  <c:v>1.008E-2</c:v>
                </c:pt>
                <c:pt idx="13">
                  <c:v>1.3580999999999999E-2</c:v>
                </c:pt>
                <c:pt idx="14">
                  <c:v>-1.4792E-2</c:v>
                </c:pt>
                <c:pt idx="15">
                  <c:v>-2.4936E-2</c:v>
                </c:pt>
                <c:pt idx="16">
                  <c:v>4.5805999999999999E-2</c:v>
                </c:pt>
                <c:pt idx="17">
                  <c:v>6.8976999999999997E-2</c:v>
                </c:pt>
                <c:pt idx="18">
                  <c:v>5.6661000000000003E-2</c:v>
                </c:pt>
                <c:pt idx="19">
                  <c:v>-9.6499000000000001E-2</c:v>
                </c:pt>
                <c:pt idx="20">
                  <c:v>8.2938999999999999E-2</c:v>
                </c:pt>
                <c:pt idx="21">
                  <c:v>1.5831000000000001E-2</c:v>
                </c:pt>
                <c:pt idx="22">
                  <c:v>5.5863000000000003E-2</c:v>
                </c:pt>
                <c:pt idx="23">
                  <c:v>7.9970000000000006E-3</c:v>
                </c:pt>
                <c:pt idx="24">
                  <c:v>2.0050999999999999E-2</c:v>
                </c:pt>
                <c:pt idx="25">
                  <c:v>-6.2697000000000003E-2</c:v>
                </c:pt>
                <c:pt idx="26">
                  <c:v>-2.7778000000000001E-2</c:v>
                </c:pt>
                <c:pt idx="27">
                  <c:v>5.9290000000000002E-3</c:v>
                </c:pt>
                <c:pt idx="28">
                  <c:v>4.5629000000000003E-2</c:v>
                </c:pt>
                <c:pt idx="29">
                  <c:v>-6.9350000000000002E-3</c:v>
                </c:pt>
                <c:pt idx="30">
                  <c:v>-2.3231000000000002E-2</c:v>
                </c:pt>
                <c:pt idx="31">
                  <c:v>4.8874000000000001E-2</c:v>
                </c:pt>
                <c:pt idx="32">
                  <c:v>5.3768000000000003E-2</c:v>
                </c:pt>
                <c:pt idx="33">
                  <c:v>2.0722999999999998E-2</c:v>
                </c:pt>
                <c:pt idx="34">
                  <c:v>1.5317000000000001E-2</c:v>
                </c:pt>
                <c:pt idx="35">
                  <c:v>-1.4829999999999999E-3</c:v>
                </c:pt>
                <c:pt idx="36">
                  <c:v>1.4270000000000001E-3</c:v>
                </c:pt>
                <c:pt idx="37">
                  <c:v>2.418E-3</c:v>
                </c:pt>
                <c:pt idx="38">
                  <c:v>1.2396000000000001E-2</c:v>
                </c:pt>
                <c:pt idx="39">
                  <c:v>1.4904000000000001E-2</c:v>
                </c:pt>
                <c:pt idx="40">
                  <c:v>-1.5299999999999999E-3</c:v>
                </c:pt>
                <c:pt idx="41">
                  <c:v>-2.5728000000000001E-2</c:v>
                </c:pt>
                <c:pt idx="42">
                  <c:v>1.6983999999999999E-2</c:v>
                </c:pt>
              </c:numCache>
            </c:numRef>
          </c:xVal>
          <c:yVal>
            <c:numRef>
              <c:f>Sheet1!$B$2:$B$44</c:f>
              <c:numCache>
                <c:formatCode>General</c:formatCode>
                <c:ptCount val="43"/>
                <c:pt idx="0">
                  <c:v>0.43378325508607202</c:v>
                </c:pt>
                <c:pt idx="1">
                  <c:v>0.56553208137715205</c:v>
                </c:pt>
                <c:pt idx="2">
                  <c:v>0.51066118935837301</c:v>
                </c:pt>
                <c:pt idx="3">
                  <c:v>0.52396322378716698</c:v>
                </c:pt>
                <c:pt idx="4">
                  <c:v>0.56349206349206404</c:v>
                </c:pt>
                <c:pt idx="5">
                  <c:v>0.80714285714285705</c:v>
                </c:pt>
                <c:pt idx="6">
                  <c:v>0.58571428571428596</c:v>
                </c:pt>
                <c:pt idx="7">
                  <c:v>0.67811032863849796</c:v>
                </c:pt>
                <c:pt idx="8">
                  <c:v>0.5</c:v>
                </c:pt>
                <c:pt idx="9">
                  <c:v>0.41841046277666</c:v>
                </c:pt>
                <c:pt idx="10">
                  <c:v>0.40571205007824701</c:v>
                </c:pt>
                <c:pt idx="11">
                  <c:v>0.41176470588235298</c:v>
                </c:pt>
                <c:pt idx="12">
                  <c:v>0.60416666666666696</c:v>
                </c:pt>
                <c:pt idx="13">
                  <c:v>0.67097026604068899</c:v>
                </c:pt>
                <c:pt idx="14">
                  <c:v>0.60905712050078198</c:v>
                </c:pt>
                <c:pt idx="15">
                  <c:v>0.528169014084507</c:v>
                </c:pt>
                <c:pt idx="16">
                  <c:v>0.67361111111111105</c:v>
                </c:pt>
                <c:pt idx="17">
                  <c:v>0.74563492063492098</c:v>
                </c:pt>
                <c:pt idx="18">
                  <c:v>0.83206181533646295</c:v>
                </c:pt>
                <c:pt idx="19">
                  <c:v>0.40845070422535201</c:v>
                </c:pt>
                <c:pt idx="20">
                  <c:v>0.59986830553116799</c:v>
                </c:pt>
                <c:pt idx="21">
                  <c:v>0.50948748043818504</c:v>
                </c:pt>
                <c:pt idx="22">
                  <c:v>0.52896825396825398</c:v>
                </c:pt>
                <c:pt idx="23">
                  <c:v>0.592467850581751</c:v>
                </c:pt>
                <c:pt idx="24">
                  <c:v>0.59154929577464799</c:v>
                </c:pt>
                <c:pt idx="25">
                  <c:v>0.57857142857142896</c:v>
                </c:pt>
                <c:pt idx="26">
                  <c:v>0.32638888888888901</c:v>
                </c:pt>
                <c:pt idx="27">
                  <c:v>0.62546583850931703</c:v>
                </c:pt>
                <c:pt idx="28">
                  <c:v>0.528169014084507</c:v>
                </c:pt>
                <c:pt idx="29">
                  <c:v>0.45178571428571401</c:v>
                </c:pt>
                <c:pt idx="30">
                  <c:v>0.41920970266040702</c:v>
                </c:pt>
                <c:pt idx="31">
                  <c:v>0.69248826291079801</c:v>
                </c:pt>
                <c:pt idx="32">
                  <c:v>0.63073671497584505</c:v>
                </c:pt>
                <c:pt idx="33">
                  <c:v>0.80985915492957805</c:v>
                </c:pt>
                <c:pt idx="34">
                  <c:v>0.592467850581751</c:v>
                </c:pt>
                <c:pt idx="35">
                  <c:v>0.60032659726474802</c:v>
                </c:pt>
                <c:pt idx="36">
                  <c:v>0.50714285714285701</c:v>
                </c:pt>
                <c:pt idx="37">
                  <c:v>0.66197183098591605</c:v>
                </c:pt>
                <c:pt idx="38">
                  <c:v>0.60416666666666696</c:v>
                </c:pt>
                <c:pt idx="39">
                  <c:v>0.539251207729469</c:v>
                </c:pt>
                <c:pt idx="40">
                  <c:v>0.52857142857142903</c:v>
                </c:pt>
                <c:pt idx="41">
                  <c:v>0.54546396023197996</c:v>
                </c:pt>
                <c:pt idx="42">
                  <c:v>0.46466884328358199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AFF-481B-9251-DB01F65A64D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reference_line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trendline>
            <c:spPr>
              <a:ln w="22225" cap="rnd">
                <a:solidFill>
                  <a:schemeClr val="tx1"/>
                </a:solidFill>
                <a:prstDash val="dash"/>
              </a:ln>
              <a:effectLst/>
            </c:spPr>
            <c:trendlineType val="linear"/>
            <c:forward val="5.000000000000001E-2"/>
            <c:backward val="5.000000000000001E-2"/>
            <c:dispRSqr val="0"/>
            <c:dispEq val="0"/>
          </c:trendline>
          <c:xVal>
            <c:numRef>
              <c:f>Sheet1!$A$2:$A$44</c:f>
              <c:numCache>
                <c:formatCode>General</c:formatCode>
                <c:ptCount val="43"/>
                <c:pt idx="0">
                  <c:v>1.341E-3</c:v>
                </c:pt>
                <c:pt idx="1">
                  <c:v>3.0062999999999999E-2</c:v>
                </c:pt>
                <c:pt idx="2">
                  <c:v>2.4638E-2</c:v>
                </c:pt>
                <c:pt idx="3">
                  <c:v>1.98E-3</c:v>
                </c:pt>
                <c:pt idx="4">
                  <c:v>7.8410000000000007E-3</c:v>
                </c:pt>
                <c:pt idx="5">
                  <c:v>7.6452000000000006E-2</c:v>
                </c:pt>
                <c:pt idx="6">
                  <c:v>-5.1743999999999998E-2</c:v>
                </c:pt>
                <c:pt idx="7">
                  <c:v>-1.5099E-2</c:v>
                </c:pt>
                <c:pt idx="8">
                  <c:v>-3.5763000000000003E-2</c:v>
                </c:pt>
                <c:pt idx="9">
                  <c:v>-4.3110999999999997E-2</c:v>
                </c:pt>
                <c:pt idx="10">
                  <c:v>-2.8284E-2</c:v>
                </c:pt>
                <c:pt idx="11">
                  <c:v>-2.7302E-2</c:v>
                </c:pt>
                <c:pt idx="12">
                  <c:v>1.008E-2</c:v>
                </c:pt>
                <c:pt idx="13">
                  <c:v>1.3580999999999999E-2</c:v>
                </c:pt>
                <c:pt idx="14">
                  <c:v>-1.4792E-2</c:v>
                </c:pt>
                <c:pt idx="15">
                  <c:v>-2.4936E-2</c:v>
                </c:pt>
                <c:pt idx="16">
                  <c:v>4.5805999999999999E-2</c:v>
                </c:pt>
                <c:pt idx="17">
                  <c:v>6.8976999999999997E-2</c:v>
                </c:pt>
                <c:pt idx="18">
                  <c:v>5.6661000000000003E-2</c:v>
                </c:pt>
                <c:pt idx="19">
                  <c:v>-9.6499000000000001E-2</c:v>
                </c:pt>
                <c:pt idx="20">
                  <c:v>8.2938999999999999E-2</c:v>
                </c:pt>
                <c:pt idx="21">
                  <c:v>1.5831000000000001E-2</c:v>
                </c:pt>
                <c:pt idx="22">
                  <c:v>5.5863000000000003E-2</c:v>
                </c:pt>
                <c:pt idx="23">
                  <c:v>7.9970000000000006E-3</c:v>
                </c:pt>
                <c:pt idx="24">
                  <c:v>2.0050999999999999E-2</c:v>
                </c:pt>
                <c:pt idx="25">
                  <c:v>-6.2697000000000003E-2</c:v>
                </c:pt>
                <c:pt idx="26">
                  <c:v>-2.7778000000000001E-2</c:v>
                </c:pt>
                <c:pt idx="27">
                  <c:v>5.9290000000000002E-3</c:v>
                </c:pt>
                <c:pt idx="28">
                  <c:v>4.5629000000000003E-2</c:v>
                </c:pt>
                <c:pt idx="29">
                  <c:v>-6.9350000000000002E-3</c:v>
                </c:pt>
                <c:pt idx="30">
                  <c:v>-2.3231000000000002E-2</c:v>
                </c:pt>
                <c:pt idx="31">
                  <c:v>4.8874000000000001E-2</c:v>
                </c:pt>
                <c:pt idx="32">
                  <c:v>5.3768000000000003E-2</c:v>
                </c:pt>
                <c:pt idx="33">
                  <c:v>2.0722999999999998E-2</c:v>
                </c:pt>
                <c:pt idx="34">
                  <c:v>1.5317000000000001E-2</c:v>
                </c:pt>
                <c:pt idx="35">
                  <c:v>-1.4829999999999999E-3</c:v>
                </c:pt>
                <c:pt idx="36">
                  <c:v>1.4270000000000001E-3</c:v>
                </c:pt>
                <c:pt idx="37">
                  <c:v>2.418E-3</c:v>
                </c:pt>
                <c:pt idx="38">
                  <c:v>1.2396000000000001E-2</c:v>
                </c:pt>
                <c:pt idx="39">
                  <c:v>1.4904000000000001E-2</c:v>
                </c:pt>
                <c:pt idx="40">
                  <c:v>-1.5299999999999999E-3</c:v>
                </c:pt>
                <c:pt idx="41">
                  <c:v>-2.5728000000000001E-2</c:v>
                </c:pt>
                <c:pt idx="42">
                  <c:v>1.6983999999999999E-2</c:v>
                </c:pt>
              </c:numCache>
            </c:numRef>
          </c:xVal>
          <c:yVal>
            <c:numRef>
              <c:f>Sheet1!$C$2:$C$44</c:f>
              <c:numCache>
                <c:formatCode>General</c:formatCode>
                <c:ptCount val="43"/>
                <c:pt idx="0">
                  <c:v>0.5</c:v>
                </c:pt>
                <c:pt idx="1">
                  <c:v>0.5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4AFF-481B-9251-DB01F65A64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267208"/>
        <c:axId val="434266880"/>
      </c:scatterChart>
      <c:valAx>
        <c:axId val="434267208"/>
        <c:scaling>
          <c:orientation val="minMax"/>
          <c:max val="0.1"/>
          <c:min val="-0.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Helvetica" panose="020B06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US"/>
                  <a:t>Mean percent signal change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.0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pPr>
            <a:endParaRPr lang="en-US"/>
          </a:p>
        </c:txPr>
        <c:crossAx val="434266880"/>
        <c:crosses val="autoZero"/>
        <c:crossBetween val="midCat"/>
        <c:majorUnit val="5.000000000000001E-2"/>
      </c:valAx>
      <c:valAx>
        <c:axId val="434266880"/>
        <c:scaling>
          <c:orientation val="minMax"/>
          <c:max val="0.9"/>
          <c:min val="0.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Helvetica" panose="020B0604020202020204" pitchFamily="34" charset="0"/>
                    <a:ea typeface="+mn-ea"/>
                    <a:cs typeface="Helvetica" panose="020B0604020202020204" pitchFamily="34" charset="0"/>
                  </a:defRPr>
                </a:pPr>
                <a:r>
                  <a:rPr lang="en-US"/>
                  <a:t>Proportion of trials Go items were chosed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defRPr>
              </a:pPr>
              <a:endParaRPr lang="en-US"/>
            </a:p>
          </c:txPr>
        </c:title>
        <c:numFmt formatCode=".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pPr>
            <a:endParaRPr lang="en-US"/>
          </a:p>
        </c:txPr>
        <c:crossAx val="434267208"/>
        <c:crossesAt val="-0.1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3200">
          <a:latin typeface="Helvetica" panose="020B0604020202020204" pitchFamily="34" charset="0"/>
          <a:cs typeface="Helvetica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pPr>
            <a:r>
              <a:rPr lang="en-US"/>
              <a:t>Training: All Go &gt; NoGo (last scan)</a:t>
            </a:r>
          </a:p>
        </c:rich>
      </c:tx>
      <c:layout>
        <c:manualLayout>
          <c:xMode val="edge"/>
          <c:yMode val="edge"/>
          <c:x val="0.20812726232841194"/>
          <c:y val="8.12547395265759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Helvetica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2271434820647418"/>
          <c:y val="0.19591965779940715"/>
          <c:w val="0.75485212446270289"/>
          <c:h val="0.64187660663526602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Prop. Go items were chosen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15"/>
            <c:spPr>
              <a:solidFill>
                <a:srgbClr val="4472C4">
                  <a:alpha val="50196"/>
                </a:srgbClr>
              </a:solidFill>
              <a:ln w="9525">
                <a:solidFill>
                  <a:srgbClr val="4472C4"/>
                </a:solidFill>
              </a:ln>
              <a:effectLst/>
            </c:spPr>
          </c:marker>
          <c:xVal>
            <c:numRef>
              <c:f>Sheet1!$A$2:$A$44</c:f>
              <c:numCache>
                <c:formatCode>General</c:formatCode>
                <c:ptCount val="43"/>
                <c:pt idx="0">
                  <c:v>-0.99982973777006501</c:v>
                </c:pt>
                <c:pt idx="1">
                  <c:v>0.87325359684761905</c:v>
                </c:pt>
                <c:pt idx="2">
                  <c:v>0.98715979256560504</c:v>
                </c:pt>
                <c:pt idx="3">
                  <c:v>-1.00000520811042</c:v>
                </c:pt>
                <c:pt idx="4">
                  <c:v>-8.6791127270303803E-2</c:v>
                </c:pt>
                <c:pt idx="5">
                  <c:v>0.99999479188957696</c:v>
                </c:pt>
                <c:pt idx="6">
                  <c:v>1.1671321070835501</c:v>
                </c:pt>
                <c:pt idx="7">
                  <c:v>0.48719487669959399</c:v>
                </c:pt>
                <c:pt idx="8">
                  <c:v>-0.94120435046705497</c:v>
                </c:pt>
                <c:pt idx="9">
                  <c:v>0.22423769807948399</c:v>
                </c:pt>
                <c:pt idx="10">
                  <c:v>-0.50227463879319101</c:v>
                </c:pt>
                <c:pt idx="11">
                  <c:v>0.59879416976502198</c:v>
                </c:pt>
                <c:pt idx="12">
                  <c:v>1.00038262260064</c:v>
                </c:pt>
                <c:pt idx="13">
                  <c:v>0.14277678412351499</c:v>
                </c:pt>
                <c:pt idx="14">
                  <c:v>1.0732477858739899</c:v>
                </c:pt>
                <c:pt idx="15">
                  <c:v>-0.44436981114062801</c:v>
                </c:pt>
                <c:pt idx="16">
                  <c:v>1.3347523252161999E-3</c:v>
                </c:pt>
                <c:pt idx="17">
                  <c:v>0.73959645062122403</c:v>
                </c:pt>
                <c:pt idx="18">
                  <c:v>0.343984789008559</c:v>
                </c:pt>
                <c:pt idx="19">
                  <c:v>-0.99959208256367504</c:v>
                </c:pt>
                <c:pt idx="20">
                  <c:v>0.29853944174403102</c:v>
                </c:pt>
                <c:pt idx="21">
                  <c:v>0.37864255102794597</c:v>
                </c:pt>
                <c:pt idx="22">
                  <c:v>-3.4672786453194299E-2</c:v>
                </c:pt>
                <c:pt idx="23">
                  <c:v>0.85565706564543098</c:v>
                </c:pt>
                <c:pt idx="24">
                  <c:v>-0.61996110402917703</c:v>
                </c:pt>
                <c:pt idx="25">
                  <c:v>0.99965158253163999</c:v>
                </c:pt>
                <c:pt idx="26">
                  <c:v>-0.91734899574545403</c:v>
                </c:pt>
                <c:pt idx="27">
                  <c:v>-0.236533913758946</c:v>
                </c:pt>
                <c:pt idx="28">
                  <c:v>-0.99513990470288605</c:v>
                </c:pt>
                <c:pt idx="29">
                  <c:v>-1.4099879971172899</c:v>
                </c:pt>
                <c:pt idx="30">
                  <c:v>0.21546533825240599</c:v>
                </c:pt>
                <c:pt idx="31">
                  <c:v>-0.36988560966442002</c:v>
                </c:pt>
                <c:pt idx="32">
                  <c:v>1.0003874867973199</c:v>
                </c:pt>
                <c:pt idx="33">
                  <c:v>-0.21217995805512199</c:v>
                </c:pt>
                <c:pt idx="34">
                  <c:v>0.99947347369546702</c:v>
                </c:pt>
                <c:pt idx="35">
                  <c:v>0.25756246352906798</c:v>
                </c:pt>
                <c:pt idx="36">
                  <c:v>0.88806355721403996</c:v>
                </c:pt>
                <c:pt idx="37">
                  <c:v>0.67660524975934</c:v>
                </c:pt>
                <c:pt idx="38">
                  <c:v>0.99982162193749302</c:v>
                </c:pt>
                <c:pt idx="39">
                  <c:v>0.36516902155466702</c:v>
                </c:pt>
                <c:pt idx="40">
                  <c:v>-0.48237385580777498</c:v>
                </c:pt>
                <c:pt idx="41">
                  <c:v>-2.1007562637681798</c:v>
                </c:pt>
                <c:pt idx="42">
                  <c:v>-1.0002845510079701</c:v>
                </c:pt>
              </c:numCache>
            </c:numRef>
          </c:xVal>
          <c:yVal>
            <c:numRef>
              <c:f>Sheet1!$B$2:$B$44</c:f>
              <c:numCache>
                <c:formatCode>General</c:formatCode>
                <c:ptCount val="43"/>
                <c:pt idx="0">
                  <c:v>0.43378325508607202</c:v>
                </c:pt>
                <c:pt idx="1">
                  <c:v>0.56553208137715205</c:v>
                </c:pt>
                <c:pt idx="2">
                  <c:v>0.51066118935837301</c:v>
                </c:pt>
                <c:pt idx="3">
                  <c:v>0.52396322378716698</c:v>
                </c:pt>
                <c:pt idx="4">
                  <c:v>0.56349206349206404</c:v>
                </c:pt>
                <c:pt idx="5">
                  <c:v>0.80714285714285705</c:v>
                </c:pt>
                <c:pt idx="6">
                  <c:v>0.58571428571428596</c:v>
                </c:pt>
                <c:pt idx="7">
                  <c:v>0.67811032863849796</c:v>
                </c:pt>
                <c:pt idx="8">
                  <c:v>0.5</c:v>
                </c:pt>
                <c:pt idx="9">
                  <c:v>0.41841046277666</c:v>
                </c:pt>
                <c:pt idx="10">
                  <c:v>0.40571205007824701</c:v>
                </c:pt>
                <c:pt idx="11">
                  <c:v>0.41176470588235298</c:v>
                </c:pt>
                <c:pt idx="12">
                  <c:v>0.60416666666666696</c:v>
                </c:pt>
                <c:pt idx="13">
                  <c:v>0.67097026604068899</c:v>
                </c:pt>
                <c:pt idx="14">
                  <c:v>0.60905712050078198</c:v>
                </c:pt>
                <c:pt idx="15">
                  <c:v>0.528169014084507</c:v>
                </c:pt>
                <c:pt idx="16">
                  <c:v>0.67361111111111105</c:v>
                </c:pt>
                <c:pt idx="17">
                  <c:v>0.74563492063492098</c:v>
                </c:pt>
                <c:pt idx="18">
                  <c:v>0.83206181533646295</c:v>
                </c:pt>
                <c:pt idx="19">
                  <c:v>0.40845070422535201</c:v>
                </c:pt>
                <c:pt idx="20">
                  <c:v>0.59986830553116799</c:v>
                </c:pt>
                <c:pt idx="21">
                  <c:v>0.50948748043818504</c:v>
                </c:pt>
                <c:pt idx="22">
                  <c:v>0.52896825396825398</c:v>
                </c:pt>
                <c:pt idx="23">
                  <c:v>0.592467850581751</c:v>
                </c:pt>
                <c:pt idx="24">
                  <c:v>0.59154929577464799</c:v>
                </c:pt>
                <c:pt idx="25">
                  <c:v>0.57857142857142896</c:v>
                </c:pt>
                <c:pt idx="26">
                  <c:v>0.32638888888888901</c:v>
                </c:pt>
                <c:pt idx="27">
                  <c:v>0.62546583850931703</c:v>
                </c:pt>
                <c:pt idx="28">
                  <c:v>0.528169014084507</c:v>
                </c:pt>
                <c:pt idx="29">
                  <c:v>0.45178571428571401</c:v>
                </c:pt>
                <c:pt idx="30">
                  <c:v>0.41920970266040702</c:v>
                </c:pt>
                <c:pt idx="31">
                  <c:v>0.69248826291079801</c:v>
                </c:pt>
                <c:pt idx="32">
                  <c:v>0.63073671497584505</c:v>
                </c:pt>
                <c:pt idx="33">
                  <c:v>0.80985915492957805</c:v>
                </c:pt>
                <c:pt idx="34">
                  <c:v>0.592467850581751</c:v>
                </c:pt>
                <c:pt idx="35">
                  <c:v>0.60032659726474802</c:v>
                </c:pt>
                <c:pt idx="36">
                  <c:v>0.50714285714285701</c:v>
                </c:pt>
                <c:pt idx="37">
                  <c:v>0.66197183098591605</c:v>
                </c:pt>
                <c:pt idx="38">
                  <c:v>0.60416666666666696</c:v>
                </c:pt>
                <c:pt idx="39">
                  <c:v>0.539251207729469</c:v>
                </c:pt>
                <c:pt idx="40">
                  <c:v>0.52857142857142903</c:v>
                </c:pt>
                <c:pt idx="41">
                  <c:v>0.54546396023197996</c:v>
                </c:pt>
                <c:pt idx="42">
                  <c:v>0.46466884328358199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2C5-BE43-94F8-D56434C847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73376368"/>
        <c:axId val="1073378048"/>
      </c:scatterChart>
      <c:valAx>
        <c:axId val="1073376368"/>
        <c:scaling>
          <c:orientation val="minMax"/>
          <c:max val="2.5"/>
          <c:min val="-2.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pPr>
            <a:endParaRPr lang="en-US"/>
          </a:p>
        </c:txPr>
        <c:crossAx val="1073378048"/>
        <c:crossesAt val="0"/>
        <c:crossBetween val="midCat"/>
        <c:majorUnit val="0.5"/>
      </c:valAx>
      <c:valAx>
        <c:axId val="1073378048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pPr>
            <a:endParaRPr lang="en-US"/>
          </a:p>
        </c:txPr>
        <c:crossAx val="1073376368"/>
        <c:crossesAt val="-2.5"/>
        <c:crossBetween val="midCat"/>
        <c:majorUnit val="0.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>
          <a:solidFill>
            <a:schemeClr val="tx1"/>
          </a:solidFill>
          <a:latin typeface="Helvetica" pitchFamily="2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Sheet1!$C$2:$C$7</c:f>
                <c:numCache>
                  <c:formatCode>General</c:formatCode>
                  <c:ptCount val="6"/>
                  <c:pt idx="0">
                    <c:v>2.22344920576533E-2</c:v>
                  </c:pt>
                  <c:pt idx="1">
                    <c:v>1.9802355251438902E-2</c:v>
                  </c:pt>
                  <c:pt idx="2">
                    <c:v>3.3276934424104697E-2</c:v>
                  </c:pt>
                  <c:pt idx="3">
                    <c:v>3.9495700211731197E-2</c:v>
                  </c:pt>
                  <c:pt idx="4">
                    <c:v>2.3676170878881301E-2</c:v>
                  </c:pt>
                  <c:pt idx="5">
                    <c:v>2.75200700516922E-2</c:v>
                  </c:pt>
                </c:numCache>
              </c:numRef>
            </c:plus>
            <c:minus>
              <c:numRef>
                <c:f>Sheet1!$C$2:$C$7</c:f>
                <c:numCache>
                  <c:formatCode>General</c:formatCode>
                  <c:ptCount val="6"/>
                  <c:pt idx="0">
                    <c:v>2.22344920576533E-2</c:v>
                  </c:pt>
                  <c:pt idx="1">
                    <c:v>1.9802355251438902E-2</c:v>
                  </c:pt>
                  <c:pt idx="2">
                    <c:v>3.3276934424104697E-2</c:v>
                  </c:pt>
                  <c:pt idx="3">
                    <c:v>3.9495700211731197E-2</c:v>
                  </c:pt>
                  <c:pt idx="4">
                    <c:v>2.3676170878881301E-2</c:v>
                  </c:pt>
                  <c:pt idx="5">
                    <c:v>2.75200700516922E-2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/>
                </a:solidFill>
                <a:round/>
              </a:ln>
              <a:effectLst/>
            </c:spPr>
          </c:errBars>
          <c:cat>
            <c:strRef>
              <c:f>Sheet1!$A$2:$A$7</c:f>
              <c:strCache>
                <c:ptCount val="6"/>
                <c:pt idx="0">
                  <c:v>FFA R</c:v>
                </c:pt>
                <c:pt idx="1">
                  <c:v>FFA L</c:v>
                </c:pt>
                <c:pt idx="2">
                  <c:v>OFA R</c:v>
                </c:pt>
                <c:pt idx="3">
                  <c:v>OFA L</c:v>
                </c:pt>
                <c:pt idx="4">
                  <c:v>pSTS R</c:v>
                </c:pt>
                <c:pt idx="5">
                  <c:v>pSTS L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3.28282620646594E-2</c:v>
                </c:pt>
                <c:pt idx="1">
                  <c:v>3.2080443326585599E-2</c:v>
                </c:pt>
                <c:pt idx="2">
                  <c:v>3.6890224601570099E-2</c:v>
                </c:pt>
                <c:pt idx="3">
                  <c:v>6.0896365336685701E-2</c:v>
                </c:pt>
                <c:pt idx="4">
                  <c:v>1.44003902124021E-2</c:v>
                </c:pt>
                <c:pt idx="5">
                  <c:v>2.3059760948982301E-2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7F-4C40-849D-33A619D2A7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1854496"/>
        <c:axId val="592028528"/>
      </c:barChart>
      <c:catAx>
        <c:axId val="591854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pPr>
            <a:endParaRPr lang="en-US"/>
          </a:p>
        </c:txPr>
        <c:crossAx val="592028528"/>
        <c:crosses val="autoZero"/>
        <c:auto val="1"/>
        <c:lblAlgn val="ctr"/>
        <c:lblOffset val="100"/>
        <c:noMultiLvlLbl val="0"/>
      </c:catAx>
      <c:valAx>
        <c:axId val="592028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pPr>
            <a:endParaRPr lang="en-US"/>
          </a:p>
        </c:txPr>
        <c:crossAx val="591854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800">
          <a:solidFill>
            <a:schemeClr val="tx1"/>
          </a:solidFill>
          <a:latin typeface="Helvetica" pitchFamily="2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0.16304</cdr:x>
      <cdr:y>0.87582</cdr:y>
    </cdr:from>
    <cdr:to>
      <cdr:x>0.46951</cdr:x>
      <cdr:y>0.95079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0A90F11B-EA5F-184D-9E5D-FD4CE5D8393F}"/>
            </a:ext>
          </a:extLst>
        </cdr:cNvPr>
        <cdr:cNvSpPr txBox="1"/>
      </cdr:nvSpPr>
      <cdr:spPr>
        <a:xfrm xmlns:a="http://schemas.openxmlformats.org/drawingml/2006/main">
          <a:off x="729689" y="3094640"/>
          <a:ext cx="1371600" cy="26490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US" sz="1200" b="0" i="0" dirty="0">
              <a:latin typeface="Helvetica Light" panose="020B0403020202020204" pitchFamily="34" charset="0"/>
            </a:rPr>
            <a:t>MRI (n = 43)</a:t>
          </a:r>
        </a:p>
      </cdr:txBody>
    </cdr:sp>
  </cdr:relSizeAnchor>
  <cdr:relSizeAnchor xmlns:cdr="http://schemas.openxmlformats.org/drawingml/2006/chartDrawing">
    <cdr:from>
      <cdr:x>0.62495</cdr:x>
      <cdr:y>0.87666</cdr:y>
    </cdr:from>
    <cdr:to>
      <cdr:x>1</cdr:x>
      <cdr:y>0.95163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:a16="http://schemas.microsoft.com/office/drawing/2014/main" id="{190A9E14-C2C9-144E-B3B8-B1A15ECCA7A9}"/>
            </a:ext>
          </a:extLst>
        </cdr:cNvPr>
        <cdr:cNvSpPr txBox="1"/>
      </cdr:nvSpPr>
      <cdr:spPr>
        <a:xfrm xmlns:a="http://schemas.openxmlformats.org/drawingml/2006/main">
          <a:off x="2796953" y="3682869"/>
          <a:ext cx="1678527" cy="31495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200" b="0" i="0" dirty="0">
              <a:latin typeface="Helvetica Light" panose="020B0403020202020204" pitchFamily="34" charset="0"/>
            </a:rPr>
            <a:t>Behavioral (n = 25)</a:t>
          </a:r>
        </a:p>
      </cdr:txBody>
    </cdr:sp>
  </cdr:relSizeAnchor>
</c:userShapes>
</file>

<file path=ppt/media/hdphoto1.wdp>
</file>

<file path=ppt/media/hdphoto2.wdp>
</file>

<file path=ppt/media/hdphoto3.wdp>
</file>

<file path=ppt/media/image1.tiff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EE97B2-CA77-C749-BD84-F1E27F00E6C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A51F4-8E86-F741-B773-B51961045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56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304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78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39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513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09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362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020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1946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094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A51F4-8E86-F741-B773-B51961045E6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3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Helvetica Light" panose="020B0403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Helvetica Light" panose="020B04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</a:lstStyle>
          <a:p>
            <a:fld id="{AB16C761-BEF9-CE4A-8681-30D26DF725DF}" type="datetimeFigureOut">
              <a:rPr lang="en-US" smtClean="0"/>
              <a:pPr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</a:lstStyle>
          <a:p>
            <a:fld id="{76CEA35E-54E5-2944-9541-91427361F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0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C761-BEF9-CE4A-8681-30D26DF725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EA35E-54E5-2944-9541-91427361F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02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C761-BEF9-CE4A-8681-30D26DF725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EA35E-54E5-2944-9541-91427361F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58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  <a:lvl2pPr>
              <a:defRPr b="0" i="0">
                <a:latin typeface="Helvetica Light" panose="020B0403020202020204" pitchFamily="34" charset="0"/>
              </a:defRPr>
            </a:lvl2pPr>
            <a:lvl3pPr>
              <a:defRPr b="0" i="0">
                <a:latin typeface="Helvetica Light" panose="020B0403020202020204" pitchFamily="34" charset="0"/>
              </a:defRPr>
            </a:lvl3pPr>
            <a:lvl4pPr>
              <a:defRPr b="0" i="0">
                <a:latin typeface="Helvetica Light" panose="020B0403020202020204" pitchFamily="34" charset="0"/>
              </a:defRPr>
            </a:lvl4pPr>
            <a:lvl5pPr>
              <a:defRPr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</a:lstStyle>
          <a:p>
            <a:fld id="{AB16C761-BEF9-CE4A-8681-30D26DF725DF}" type="datetimeFigureOut">
              <a:rPr lang="en-US" smtClean="0"/>
              <a:pPr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</a:lstStyle>
          <a:p>
            <a:fld id="{76CEA35E-54E5-2944-9541-91427361F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89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C761-BEF9-CE4A-8681-30D26DF725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EA35E-54E5-2944-9541-91427361F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9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C761-BEF9-CE4A-8681-30D26DF725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EA35E-54E5-2944-9541-91427361F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940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C761-BEF9-CE4A-8681-30D26DF725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EA35E-54E5-2944-9541-91427361F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49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C761-BEF9-CE4A-8681-30D26DF725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EA35E-54E5-2944-9541-91427361F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28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C761-BEF9-CE4A-8681-30D26DF725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EA35E-54E5-2944-9541-91427361F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64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C761-BEF9-CE4A-8681-30D26DF725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EA35E-54E5-2944-9541-91427361F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99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C761-BEF9-CE4A-8681-30D26DF725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EA35E-54E5-2944-9541-91427361F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376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AB16C761-BEF9-CE4A-8681-30D26DF725DF}" type="datetimeFigureOut">
              <a:rPr lang="en-US" smtClean="0"/>
              <a:pPr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76CEA35E-54E5-2944-9541-91427361F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10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A9AB0-65F6-FD48-BB50-97C0377DE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Behavioral 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73597A-F163-A84E-9137-F387B8A0F1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2676820"/>
              </p:ext>
            </p:extLst>
          </p:nvPr>
        </p:nvGraphicFramePr>
        <p:xfrm>
          <a:off x="1150257" y="2362337"/>
          <a:ext cx="4475480" cy="3075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32437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DCD1F4-A9A0-EB4A-B2B5-7F6F0E6FC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1010"/>
            <a:ext cx="11353800" cy="4484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BCD146-E7C9-764F-9A5C-319936AE92E3}"/>
              </a:ext>
            </a:extLst>
          </p:cNvPr>
          <p:cNvSpPr/>
          <p:nvPr/>
        </p:nvSpPr>
        <p:spPr>
          <a:xfrm>
            <a:off x="11135472" y="1021010"/>
            <a:ext cx="1056528" cy="44848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62448"/>
          </a:xfrm>
        </p:spPr>
        <p:txBody>
          <a:bodyPr>
            <a:normAutofit fontScale="90000"/>
          </a:bodyPr>
          <a:lstStyle/>
          <a:p>
            <a:r>
              <a:rPr lang="en-US" dirty="0"/>
              <a:t>Response to stim – follow-up: 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FFB70-6666-704E-A809-7DE39BE2BCB4}"/>
              </a:ext>
            </a:extLst>
          </p:cNvPr>
          <p:cNvSpPr txBox="1"/>
          <p:nvPr/>
        </p:nvSpPr>
        <p:spPr>
          <a:xfrm>
            <a:off x="235449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X = -48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42F57-88F0-8941-96B4-E042D420BF35}"/>
              </a:ext>
            </a:extLst>
          </p:cNvPr>
          <p:cNvSpPr txBox="1"/>
          <p:nvPr/>
        </p:nvSpPr>
        <p:spPr>
          <a:xfrm>
            <a:off x="417810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Y = -76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F4B6B-421C-3542-ABAE-C944E49F53F7}"/>
              </a:ext>
            </a:extLst>
          </p:cNvPr>
          <p:cNvSpPr txBox="1"/>
          <p:nvPr/>
        </p:nvSpPr>
        <p:spPr>
          <a:xfrm>
            <a:off x="766275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Z = -16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25EFE-55B6-3749-A937-3789EBDEF7FC}"/>
              </a:ext>
            </a:extLst>
          </p:cNvPr>
          <p:cNvSpPr txBox="1"/>
          <p:nvPr/>
        </p:nvSpPr>
        <p:spPr>
          <a:xfrm>
            <a:off x="11135472" y="4994939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2.3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FD4E7-B169-E24C-863B-B2CF5CF81591}"/>
              </a:ext>
            </a:extLst>
          </p:cNvPr>
          <p:cNvSpPr txBox="1"/>
          <p:nvPr/>
        </p:nvSpPr>
        <p:spPr>
          <a:xfrm>
            <a:off x="11148316" y="1184873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4.2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64D7C1-D39B-2449-A888-0392FE3B0EFB}"/>
              </a:ext>
            </a:extLst>
          </p:cNvPr>
          <p:cNvSpPr/>
          <p:nvPr/>
        </p:nvSpPr>
        <p:spPr>
          <a:xfrm>
            <a:off x="11468527" y="1645596"/>
            <a:ext cx="390419" cy="323571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5F95F1-38E2-394B-81AC-34CCE25E3C21}"/>
              </a:ext>
            </a:extLst>
          </p:cNvPr>
          <p:cNvSpPr/>
          <p:nvPr/>
        </p:nvSpPr>
        <p:spPr>
          <a:xfrm>
            <a:off x="3434135" y="5879904"/>
            <a:ext cx="61384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Light" panose="020B0403020202020204" pitchFamily="34" charset="0"/>
              </a:rPr>
              <a:t>All Go / after &gt; before / group mean</a:t>
            </a:r>
            <a:br>
              <a:rPr lang="en-US" dirty="0">
                <a:latin typeface="Helvetica Light" panose="020B0403020202020204" pitchFamily="34" charset="0"/>
              </a:rPr>
            </a:br>
            <a:r>
              <a:rPr lang="en-US" dirty="0">
                <a:latin typeface="Helvetica Light" panose="020B0403020202020204" pitchFamily="34" charset="0"/>
              </a:rPr>
              <a:t>23 / 1 /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92CEDA-039A-974B-9B0B-7124B96A51F1}"/>
              </a:ext>
            </a:extLst>
          </p:cNvPr>
          <p:cNvSpPr txBox="1"/>
          <p:nvPr/>
        </p:nvSpPr>
        <p:spPr>
          <a:xfrm>
            <a:off x="4107951" y="3088508"/>
            <a:ext cx="736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R 		                      L  R 			       L</a:t>
            </a:r>
          </a:p>
        </p:txBody>
      </p:sp>
    </p:spTree>
    <p:extLst>
      <p:ext uri="{BB962C8B-B14F-4D97-AF65-F5344CB8AC3E}">
        <p14:creationId xmlns:p14="http://schemas.microsoft.com/office/powerpoint/2010/main" val="2033401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B6F635-E084-EE48-A77E-167B67EA0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1010"/>
            <a:ext cx="11353800" cy="4484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BCD146-E7C9-764F-9A5C-319936AE92E3}"/>
              </a:ext>
            </a:extLst>
          </p:cNvPr>
          <p:cNvSpPr/>
          <p:nvPr/>
        </p:nvSpPr>
        <p:spPr>
          <a:xfrm>
            <a:off x="11135472" y="1021010"/>
            <a:ext cx="1056528" cy="44848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62448"/>
          </a:xfrm>
        </p:spPr>
        <p:txBody>
          <a:bodyPr>
            <a:normAutofit fontScale="90000"/>
          </a:bodyPr>
          <a:lstStyle/>
          <a:p>
            <a:r>
              <a:rPr lang="en-US" dirty="0"/>
              <a:t>Response to stim: 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FFB70-6666-704E-A809-7DE39BE2BCB4}"/>
              </a:ext>
            </a:extLst>
          </p:cNvPr>
          <p:cNvSpPr txBox="1"/>
          <p:nvPr/>
        </p:nvSpPr>
        <p:spPr>
          <a:xfrm>
            <a:off x="235449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X = -15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42F57-88F0-8941-96B4-E042D420BF35}"/>
              </a:ext>
            </a:extLst>
          </p:cNvPr>
          <p:cNvSpPr txBox="1"/>
          <p:nvPr/>
        </p:nvSpPr>
        <p:spPr>
          <a:xfrm>
            <a:off x="417810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Y = -4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F4B6B-421C-3542-ABAE-C944E49F53F7}"/>
              </a:ext>
            </a:extLst>
          </p:cNvPr>
          <p:cNvSpPr txBox="1"/>
          <p:nvPr/>
        </p:nvSpPr>
        <p:spPr>
          <a:xfrm>
            <a:off x="766275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Z = 21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25EFE-55B6-3749-A937-3789EBDEF7FC}"/>
              </a:ext>
            </a:extLst>
          </p:cNvPr>
          <p:cNvSpPr txBox="1"/>
          <p:nvPr/>
        </p:nvSpPr>
        <p:spPr>
          <a:xfrm>
            <a:off x="11135472" y="4994939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2.3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FD4E7-B169-E24C-863B-B2CF5CF81591}"/>
              </a:ext>
            </a:extLst>
          </p:cNvPr>
          <p:cNvSpPr txBox="1"/>
          <p:nvPr/>
        </p:nvSpPr>
        <p:spPr>
          <a:xfrm>
            <a:off x="11148316" y="1184873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4.2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64D7C1-D39B-2449-A888-0392FE3B0EFB}"/>
              </a:ext>
            </a:extLst>
          </p:cNvPr>
          <p:cNvSpPr/>
          <p:nvPr/>
        </p:nvSpPr>
        <p:spPr>
          <a:xfrm>
            <a:off x="11468527" y="1645596"/>
            <a:ext cx="390419" cy="323571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5F95F1-38E2-394B-81AC-34CCE25E3C21}"/>
              </a:ext>
            </a:extLst>
          </p:cNvPr>
          <p:cNvSpPr/>
          <p:nvPr/>
        </p:nvSpPr>
        <p:spPr>
          <a:xfrm>
            <a:off x="3434135" y="5879904"/>
            <a:ext cx="61384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Light" panose="020B0403020202020204" pitchFamily="34" charset="0"/>
              </a:rPr>
              <a:t>All Go &gt; </a:t>
            </a:r>
            <a:r>
              <a:rPr lang="en-US" dirty="0" err="1">
                <a:latin typeface="Helvetica Light" panose="020B0403020202020204" pitchFamily="34" charset="0"/>
              </a:rPr>
              <a:t>NoGo</a:t>
            </a:r>
            <a:r>
              <a:rPr lang="en-US" dirty="0">
                <a:latin typeface="Helvetica Light" panose="020B0403020202020204" pitchFamily="34" charset="0"/>
              </a:rPr>
              <a:t> / after &gt; before / group mean</a:t>
            </a:r>
            <a:br>
              <a:rPr lang="en-US" dirty="0">
                <a:latin typeface="Helvetica Light" panose="020B0403020202020204" pitchFamily="34" charset="0"/>
              </a:rPr>
            </a:br>
            <a:r>
              <a:rPr lang="en-US" dirty="0">
                <a:latin typeface="Helvetica Light" panose="020B0403020202020204" pitchFamily="34" charset="0"/>
              </a:rPr>
              <a:t>17 / 1 /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92CEDA-039A-974B-9B0B-7124B96A51F1}"/>
              </a:ext>
            </a:extLst>
          </p:cNvPr>
          <p:cNvSpPr txBox="1"/>
          <p:nvPr/>
        </p:nvSpPr>
        <p:spPr>
          <a:xfrm>
            <a:off x="4107951" y="3088508"/>
            <a:ext cx="736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R 		                      L  R 			       L</a:t>
            </a:r>
          </a:p>
        </p:txBody>
      </p:sp>
    </p:spTree>
    <p:extLst>
      <p:ext uri="{BB962C8B-B14F-4D97-AF65-F5344CB8AC3E}">
        <p14:creationId xmlns:p14="http://schemas.microsoft.com/office/powerpoint/2010/main" val="98594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D5B7AA-8F55-F44C-9045-2FD5C06C3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1010"/>
            <a:ext cx="11353800" cy="4484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BCD146-E7C9-764F-9A5C-319936AE92E3}"/>
              </a:ext>
            </a:extLst>
          </p:cNvPr>
          <p:cNvSpPr/>
          <p:nvPr/>
        </p:nvSpPr>
        <p:spPr>
          <a:xfrm>
            <a:off x="11135472" y="1021010"/>
            <a:ext cx="1056528" cy="44848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62448"/>
          </a:xfrm>
        </p:spPr>
        <p:txBody>
          <a:bodyPr>
            <a:normAutofit fontScale="90000"/>
          </a:bodyPr>
          <a:lstStyle/>
          <a:p>
            <a:r>
              <a:rPr lang="en-US" dirty="0"/>
              <a:t>localizer: 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FFB70-6666-704E-A809-7DE39BE2BCB4}"/>
              </a:ext>
            </a:extLst>
          </p:cNvPr>
          <p:cNvSpPr txBox="1"/>
          <p:nvPr/>
        </p:nvSpPr>
        <p:spPr>
          <a:xfrm>
            <a:off x="235449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X = 46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42F57-88F0-8941-96B4-E042D420BF35}"/>
              </a:ext>
            </a:extLst>
          </p:cNvPr>
          <p:cNvSpPr txBox="1"/>
          <p:nvPr/>
        </p:nvSpPr>
        <p:spPr>
          <a:xfrm>
            <a:off x="417810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Y = -46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F4B6B-421C-3542-ABAE-C944E49F53F7}"/>
              </a:ext>
            </a:extLst>
          </p:cNvPr>
          <p:cNvSpPr txBox="1"/>
          <p:nvPr/>
        </p:nvSpPr>
        <p:spPr>
          <a:xfrm>
            <a:off x="766275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Z = 17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25EFE-55B6-3749-A937-3789EBDEF7FC}"/>
              </a:ext>
            </a:extLst>
          </p:cNvPr>
          <p:cNvSpPr txBox="1"/>
          <p:nvPr/>
        </p:nvSpPr>
        <p:spPr>
          <a:xfrm>
            <a:off x="11135472" y="4994939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3.1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FD4E7-B169-E24C-863B-B2CF5CF81591}"/>
              </a:ext>
            </a:extLst>
          </p:cNvPr>
          <p:cNvSpPr txBox="1"/>
          <p:nvPr/>
        </p:nvSpPr>
        <p:spPr>
          <a:xfrm>
            <a:off x="11148316" y="1184873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6.0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64D7C1-D39B-2449-A888-0392FE3B0EFB}"/>
              </a:ext>
            </a:extLst>
          </p:cNvPr>
          <p:cNvSpPr/>
          <p:nvPr/>
        </p:nvSpPr>
        <p:spPr>
          <a:xfrm>
            <a:off x="11468527" y="1645596"/>
            <a:ext cx="390419" cy="323571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B4F8F5-7365-8E4B-A078-C81FD5DE12CA}"/>
              </a:ext>
            </a:extLst>
          </p:cNvPr>
          <p:cNvSpPr/>
          <p:nvPr/>
        </p:nvSpPr>
        <p:spPr>
          <a:xfrm>
            <a:off x="3434135" y="5879904"/>
            <a:ext cx="61384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Light" panose="020B0403020202020204" pitchFamily="34" charset="0"/>
              </a:rPr>
              <a:t>Sub 008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D2C71F-A5B0-7846-8688-76DEE2D48488}"/>
              </a:ext>
            </a:extLst>
          </p:cNvPr>
          <p:cNvSpPr txBox="1"/>
          <p:nvPr/>
        </p:nvSpPr>
        <p:spPr>
          <a:xfrm>
            <a:off x="4107951" y="3088508"/>
            <a:ext cx="736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R 		                      L  R 			       L</a:t>
            </a:r>
          </a:p>
        </p:txBody>
      </p:sp>
    </p:spTree>
    <p:extLst>
      <p:ext uri="{BB962C8B-B14F-4D97-AF65-F5344CB8AC3E}">
        <p14:creationId xmlns:p14="http://schemas.microsoft.com/office/powerpoint/2010/main" val="2978482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BCD146-E7C9-764F-9A5C-319936AE92E3}"/>
              </a:ext>
            </a:extLst>
          </p:cNvPr>
          <p:cNvSpPr/>
          <p:nvPr/>
        </p:nvSpPr>
        <p:spPr>
          <a:xfrm>
            <a:off x="235449" y="993466"/>
            <a:ext cx="7735444" cy="44848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CC228D-E21B-B247-B3BC-1737F26C0C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26"/>
          <a:stretch/>
        </p:blipFill>
        <p:spPr>
          <a:xfrm>
            <a:off x="327479" y="1645595"/>
            <a:ext cx="7350881" cy="38227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62448"/>
          </a:xfrm>
        </p:spPr>
        <p:txBody>
          <a:bodyPr>
            <a:normAutofit fontScale="90000"/>
          </a:bodyPr>
          <a:lstStyle/>
          <a:p>
            <a:r>
              <a:rPr lang="en-US" dirty="0"/>
              <a:t>localizer: 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FFB70-6666-704E-A809-7DE39BE2BCB4}"/>
              </a:ext>
            </a:extLst>
          </p:cNvPr>
          <p:cNvSpPr txBox="1"/>
          <p:nvPr/>
        </p:nvSpPr>
        <p:spPr>
          <a:xfrm>
            <a:off x="235449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X = 46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42F57-88F0-8941-96B4-E042D420BF35}"/>
              </a:ext>
            </a:extLst>
          </p:cNvPr>
          <p:cNvSpPr txBox="1"/>
          <p:nvPr/>
        </p:nvSpPr>
        <p:spPr>
          <a:xfrm>
            <a:off x="417810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Y = -46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F4B6B-421C-3542-ABAE-C944E49F53F7}"/>
              </a:ext>
            </a:extLst>
          </p:cNvPr>
          <p:cNvSpPr txBox="1"/>
          <p:nvPr/>
        </p:nvSpPr>
        <p:spPr>
          <a:xfrm>
            <a:off x="766275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Z = 17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25EFE-55B6-3749-A937-3789EBDEF7FC}"/>
              </a:ext>
            </a:extLst>
          </p:cNvPr>
          <p:cNvSpPr txBox="1"/>
          <p:nvPr/>
        </p:nvSpPr>
        <p:spPr>
          <a:xfrm>
            <a:off x="11135472" y="4994939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3.1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FD4E7-B169-E24C-863B-B2CF5CF81591}"/>
              </a:ext>
            </a:extLst>
          </p:cNvPr>
          <p:cNvSpPr txBox="1"/>
          <p:nvPr/>
        </p:nvSpPr>
        <p:spPr>
          <a:xfrm>
            <a:off x="11148316" y="1184873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6.0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64D7C1-D39B-2449-A888-0392FE3B0EFB}"/>
              </a:ext>
            </a:extLst>
          </p:cNvPr>
          <p:cNvSpPr/>
          <p:nvPr/>
        </p:nvSpPr>
        <p:spPr>
          <a:xfrm>
            <a:off x="11468527" y="1645596"/>
            <a:ext cx="390419" cy="323571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B4F8F5-7365-8E4B-A078-C81FD5DE12CA}"/>
              </a:ext>
            </a:extLst>
          </p:cNvPr>
          <p:cNvSpPr/>
          <p:nvPr/>
        </p:nvSpPr>
        <p:spPr>
          <a:xfrm>
            <a:off x="3434135" y="5879904"/>
            <a:ext cx="61384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latin typeface="Helvetica Light" panose="020B0403020202020204" pitchFamily="34" charset="0"/>
              </a:rPr>
              <a:t>Sub 009</a:t>
            </a:r>
            <a:endParaRPr lang="en-US" dirty="0">
              <a:latin typeface="Helvetica Light" panose="020B0403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D2C71F-A5B0-7846-8688-76DEE2D48488}"/>
              </a:ext>
            </a:extLst>
          </p:cNvPr>
          <p:cNvSpPr txBox="1"/>
          <p:nvPr/>
        </p:nvSpPr>
        <p:spPr>
          <a:xfrm>
            <a:off x="4047161" y="3088508"/>
            <a:ext cx="380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R 		                        L</a:t>
            </a:r>
          </a:p>
        </p:txBody>
      </p:sp>
    </p:spTree>
    <p:extLst>
      <p:ext uri="{BB962C8B-B14F-4D97-AF65-F5344CB8AC3E}">
        <p14:creationId xmlns:p14="http://schemas.microsoft.com/office/powerpoint/2010/main" val="1641575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1BD5926-EA9C-E346-BCB0-BAE7CE67F2AD}"/>
              </a:ext>
            </a:extLst>
          </p:cNvPr>
          <p:cNvSpPr/>
          <p:nvPr/>
        </p:nvSpPr>
        <p:spPr>
          <a:xfrm>
            <a:off x="4689811" y="1541721"/>
            <a:ext cx="2774254" cy="1871330"/>
          </a:xfrm>
          <a:prstGeom prst="rect">
            <a:avLst/>
          </a:prstGeom>
          <a:solidFill>
            <a:srgbClr val="E87C79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2AC02A-21F0-CC40-B5F2-23268403937B}"/>
              </a:ext>
            </a:extLst>
          </p:cNvPr>
          <p:cNvSpPr/>
          <p:nvPr/>
        </p:nvSpPr>
        <p:spPr>
          <a:xfrm>
            <a:off x="4689811" y="3413050"/>
            <a:ext cx="2774254" cy="2179675"/>
          </a:xfrm>
          <a:prstGeom prst="rect">
            <a:avLst/>
          </a:prstGeom>
          <a:solidFill>
            <a:srgbClr val="BBF0B7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64CEED-F218-BF4A-9499-80D916B61302}"/>
              </a:ext>
            </a:extLst>
          </p:cNvPr>
          <p:cNvSpPr/>
          <p:nvPr/>
        </p:nvSpPr>
        <p:spPr>
          <a:xfrm>
            <a:off x="7464065" y="1541719"/>
            <a:ext cx="2828246" cy="1871330"/>
          </a:xfrm>
          <a:prstGeom prst="rect">
            <a:avLst/>
          </a:prstGeom>
          <a:solidFill>
            <a:srgbClr val="BBF0B7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A35717-2883-8F4E-B494-7686E767A0BD}"/>
              </a:ext>
            </a:extLst>
          </p:cNvPr>
          <p:cNvSpPr/>
          <p:nvPr/>
        </p:nvSpPr>
        <p:spPr>
          <a:xfrm>
            <a:off x="7464065" y="3413049"/>
            <a:ext cx="2828246" cy="2179676"/>
          </a:xfrm>
          <a:prstGeom prst="rect">
            <a:avLst/>
          </a:prstGeom>
          <a:solidFill>
            <a:srgbClr val="E87C79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90245E-DF35-9A41-B90F-8220B5055A39}"/>
              </a:ext>
            </a:extLst>
          </p:cNvPr>
          <p:cNvSpPr txBox="1"/>
          <p:nvPr/>
        </p:nvSpPr>
        <p:spPr>
          <a:xfrm>
            <a:off x="4689810" y="1187083"/>
            <a:ext cx="5602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Training accuracy: 74%, CV accuracy: 50%, p = 0.47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9DE8EB-EDDC-F24A-B871-6B93AD6CEA5E}"/>
              </a:ext>
            </a:extLst>
          </p:cNvPr>
          <p:cNvSpPr txBox="1"/>
          <p:nvPr/>
        </p:nvSpPr>
        <p:spPr>
          <a:xfrm>
            <a:off x="4486939" y="6173594"/>
            <a:ext cx="510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pitchFamily="2" charset="0"/>
              </a:rPr>
              <a:t>SVM Hyperplane Distance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6C0DA6-DACC-F649-8CD4-7BFDB71A3586}"/>
              </a:ext>
            </a:extLst>
          </p:cNvPr>
          <p:cNvSpPr txBox="1"/>
          <p:nvPr/>
        </p:nvSpPr>
        <p:spPr>
          <a:xfrm rot="16200000">
            <a:off x="888249" y="3391084"/>
            <a:ext cx="510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pitchFamily="2" charset="0"/>
              </a:rPr>
              <a:t>Prop. Go items were chosen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635A3C0-ECCB-7845-B915-8908DEB672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617309"/>
              </p:ext>
            </p:extLst>
          </p:nvPr>
        </p:nvGraphicFramePr>
        <p:xfrm>
          <a:off x="3157867" y="340242"/>
          <a:ext cx="7336468" cy="6251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76B5167-2461-AE4C-9243-B2E3972592DF}"/>
              </a:ext>
            </a:extLst>
          </p:cNvPr>
          <p:cNvSpPr txBox="1"/>
          <p:nvPr/>
        </p:nvSpPr>
        <p:spPr>
          <a:xfrm>
            <a:off x="7603993" y="1583711"/>
            <a:ext cx="2307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pitchFamily="2" charset="0"/>
              </a:rPr>
              <a:t>True Positive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E6891-721A-F244-A654-3C384AC8750E}"/>
              </a:ext>
            </a:extLst>
          </p:cNvPr>
          <p:cNvSpPr txBox="1"/>
          <p:nvPr/>
        </p:nvSpPr>
        <p:spPr>
          <a:xfrm>
            <a:off x="7587188" y="5152597"/>
            <a:ext cx="2307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pitchFamily="2" charset="0"/>
              </a:rPr>
              <a:t>False Positive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9FEE19-965B-D548-A80A-DB2C54AF0981}"/>
              </a:ext>
            </a:extLst>
          </p:cNvPr>
          <p:cNvSpPr txBox="1"/>
          <p:nvPr/>
        </p:nvSpPr>
        <p:spPr>
          <a:xfrm>
            <a:off x="4923308" y="5131060"/>
            <a:ext cx="2307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pitchFamily="2" charset="0"/>
              </a:rPr>
              <a:t>True Negative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F34B32-4EEC-6642-A0D6-46C578F39D9A}"/>
              </a:ext>
            </a:extLst>
          </p:cNvPr>
          <p:cNvSpPr txBox="1"/>
          <p:nvPr/>
        </p:nvSpPr>
        <p:spPr>
          <a:xfrm>
            <a:off x="4915675" y="1583711"/>
            <a:ext cx="2307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pitchFamily="2" charset="0"/>
              </a:rPr>
              <a:t>False Negative</a:t>
            </a:r>
          </a:p>
        </p:txBody>
      </p:sp>
    </p:spTree>
    <p:extLst>
      <p:ext uri="{BB962C8B-B14F-4D97-AF65-F5344CB8AC3E}">
        <p14:creationId xmlns:p14="http://schemas.microsoft.com/office/powerpoint/2010/main" val="3518369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1358E56-BC6D-8A4E-BCA8-E3F165ED9A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1278293"/>
              </p:ext>
            </p:extLst>
          </p:nvPr>
        </p:nvGraphicFramePr>
        <p:xfrm>
          <a:off x="1488558" y="499730"/>
          <a:ext cx="9865242" cy="61562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4009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DEB89B6-0279-DE42-BBD4-F78BFE5BA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1010"/>
            <a:ext cx="11353800" cy="4484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BCD146-E7C9-764F-9A5C-319936AE92E3}"/>
              </a:ext>
            </a:extLst>
          </p:cNvPr>
          <p:cNvSpPr/>
          <p:nvPr/>
        </p:nvSpPr>
        <p:spPr>
          <a:xfrm>
            <a:off x="11135472" y="1021010"/>
            <a:ext cx="1056528" cy="44848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6244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Helvetica Light" panose="020B0403020202020204" pitchFamily="34" charset="0"/>
              </a:rPr>
              <a:t>Training: </a:t>
            </a:r>
            <a:br>
              <a:rPr lang="en-US" dirty="0">
                <a:latin typeface="Helvetica Light" panose="020B0403020202020204" pitchFamily="34" charset="0"/>
              </a:rPr>
            </a:br>
            <a:endParaRPr lang="en-US" dirty="0">
              <a:latin typeface="Helvetica Light" panose="020B04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FFB70-6666-704E-A809-7DE39BE2BCB4}"/>
              </a:ext>
            </a:extLst>
          </p:cNvPr>
          <p:cNvSpPr txBox="1"/>
          <p:nvPr/>
        </p:nvSpPr>
        <p:spPr>
          <a:xfrm>
            <a:off x="235449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X = -16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42F57-88F0-8941-96B4-E042D420BF35}"/>
              </a:ext>
            </a:extLst>
          </p:cNvPr>
          <p:cNvSpPr txBox="1"/>
          <p:nvPr/>
        </p:nvSpPr>
        <p:spPr>
          <a:xfrm>
            <a:off x="417810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Y = 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F4B6B-421C-3542-ABAE-C944E49F53F7}"/>
              </a:ext>
            </a:extLst>
          </p:cNvPr>
          <p:cNvSpPr txBox="1"/>
          <p:nvPr/>
        </p:nvSpPr>
        <p:spPr>
          <a:xfrm>
            <a:off x="766275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Z = -6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25EFE-55B6-3749-A937-3789EBDEF7FC}"/>
              </a:ext>
            </a:extLst>
          </p:cNvPr>
          <p:cNvSpPr txBox="1"/>
          <p:nvPr/>
        </p:nvSpPr>
        <p:spPr>
          <a:xfrm>
            <a:off x="11135472" y="4994939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2.3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FD4E7-B169-E24C-863B-B2CF5CF81591}"/>
              </a:ext>
            </a:extLst>
          </p:cNvPr>
          <p:cNvSpPr txBox="1"/>
          <p:nvPr/>
        </p:nvSpPr>
        <p:spPr>
          <a:xfrm>
            <a:off x="11148316" y="1184873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4.2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64D7C1-D39B-2449-A888-0392FE3B0EFB}"/>
              </a:ext>
            </a:extLst>
          </p:cNvPr>
          <p:cNvSpPr/>
          <p:nvPr/>
        </p:nvSpPr>
        <p:spPr>
          <a:xfrm>
            <a:off x="11468527" y="1645596"/>
            <a:ext cx="390419" cy="323571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1DB9EF-1990-9340-BE27-73EDE32BCB7E}"/>
              </a:ext>
            </a:extLst>
          </p:cNvPr>
          <p:cNvSpPr txBox="1"/>
          <p:nvPr/>
        </p:nvSpPr>
        <p:spPr>
          <a:xfrm>
            <a:off x="4107951" y="3088508"/>
            <a:ext cx="736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R 		                      L  R 			       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B4F8F5-7365-8E4B-A078-C81FD5DE12CA}"/>
              </a:ext>
            </a:extLst>
          </p:cNvPr>
          <p:cNvSpPr/>
          <p:nvPr/>
        </p:nvSpPr>
        <p:spPr>
          <a:xfrm>
            <a:off x="3434135" y="5879904"/>
            <a:ext cx="61384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Light" panose="020B0403020202020204" pitchFamily="34" charset="0"/>
              </a:rPr>
              <a:t>All Go / last scan / modulation by probe effect</a:t>
            </a:r>
            <a:br>
              <a:rPr lang="en-US" dirty="0">
                <a:latin typeface="Helvetica Light" panose="020B0403020202020204" pitchFamily="34" charset="0"/>
              </a:rPr>
            </a:br>
            <a:r>
              <a:rPr lang="en-US" dirty="0">
                <a:latin typeface="Helvetica Light" panose="020B0403020202020204" pitchFamily="34" charset="0"/>
              </a:rPr>
              <a:t>22 / 8 / 2</a:t>
            </a:r>
          </a:p>
        </p:txBody>
      </p:sp>
    </p:spTree>
    <p:extLst>
      <p:ext uri="{BB962C8B-B14F-4D97-AF65-F5344CB8AC3E}">
        <p14:creationId xmlns:p14="http://schemas.microsoft.com/office/powerpoint/2010/main" val="969537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65CAB4B-A281-4801-AAF2-242F39FAFB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3682898"/>
              </p:ext>
            </p:extLst>
          </p:nvPr>
        </p:nvGraphicFramePr>
        <p:xfrm>
          <a:off x="1371600" y="1"/>
          <a:ext cx="7479437" cy="65233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26022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9673AD-5F1B-F045-BA43-DEBF0584E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5401" y="458867"/>
            <a:ext cx="6238006" cy="50470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BCD146-E7C9-764F-9A5C-319936AE92E3}"/>
              </a:ext>
            </a:extLst>
          </p:cNvPr>
          <p:cNvSpPr/>
          <p:nvPr/>
        </p:nvSpPr>
        <p:spPr>
          <a:xfrm>
            <a:off x="11135472" y="1021010"/>
            <a:ext cx="1056528" cy="44848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6244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Helvetica Light" panose="020B0403020202020204" pitchFamily="34" charset="0"/>
              </a:rPr>
              <a:t>Training: </a:t>
            </a:r>
            <a:br>
              <a:rPr lang="en-US" dirty="0">
                <a:latin typeface="Helvetica Light" panose="020B0403020202020204" pitchFamily="34" charset="0"/>
              </a:rPr>
            </a:br>
            <a:endParaRPr lang="en-US" dirty="0">
              <a:latin typeface="Helvetica Light" panose="020B04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FFB70-6666-704E-A809-7DE39BE2BCB4}"/>
              </a:ext>
            </a:extLst>
          </p:cNvPr>
          <p:cNvSpPr txBox="1"/>
          <p:nvPr/>
        </p:nvSpPr>
        <p:spPr>
          <a:xfrm>
            <a:off x="3477405" y="458867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X = - 3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25EFE-55B6-3749-A937-3789EBDEF7FC}"/>
              </a:ext>
            </a:extLst>
          </p:cNvPr>
          <p:cNvSpPr txBox="1"/>
          <p:nvPr/>
        </p:nvSpPr>
        <p:spPr>
          <a:xfrm>
            <a:off x="11135472" y="4994939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2.3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FD4E7-B169-E24C-863B-B2CF5CF81591}"/>
              </a:ext>
            </a:extLst>
          </p:cNvPr>
          <p:cNvSpPr txBox="1"/>
          <p:nvPr/>
        </p:nvSpPr>
        <p:spPr>
          <a:xfrm>
            <a:off x="11148316" y="1184873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4.2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64D7C1-D39B-2449-A888-0392FE3B0EFB}"/>
              </a:ext>
            </a:extLst>
          </p:cNvPr>
          <p:cNvSpPr/>
          <p:nvPr/>
        </p:nvSpPr>
        <p:spPr>
          <a:xfrm>
            <a:off x="11468527" y="1645596"/>
            <a:ext cx="390419" cy="323571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B4F8F5-7365-8E4B-A078-C81FD5DE12CA}"/>
              </a:ext>
            </a:extLst>
          </p:cNvPr>
          <p:cNvSpPr/>
          <p:nvPr/>
        </p:nvSpPr>
        <p:spPr>
          <a:xfrm>
            <a:off x="3434135" y="5879904"/>
            <a:ext cx="61384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Light" panose="020B0403020202020204" pitchFamily="34" charset="0"/>
              </a:rPr>
              <a:t>All Go &gt; </a:t>
            </a:r>
            <a:r>
              <a:rPr lang="en-US" dirty="0" err="1">
                <a:latin typeface="Helvetica Light" panose="020B0403020202020204" pitchFamily="34" charset="0"/>
              </a:rPr>
              <a:t>NoGo</a:t>
            </a:r>
            <a:r>
              <a:rPr lang="en-US" dirty="0">
                <a:latin typeface="Helvetica Light" panose="020B0403020202020204" pitchFamily="34" charset="0"/>
              </a:rPr>
              <a:t> / last scan &gt; first / modulation by probe effect</a:t>
            </a:r>
            <a:br>
              <a:rPr lang="en-US" dirty="0">
                <a:latin typeface="Helvetica Light" panose="020B0403020202020204" pitchFamily="34" charset="0"/>
              </a:rPr>
            </a:br>
            <a:r>
              <a:rPr lang="en-US" dirty="0">
                <a:latin typeface="Helvetica Light" panose="020B0403020202020204" pitchFamily="34" charset="0"/>
              </a:rPr>
              <a:t>23 / 9 / 2</a:t>
            </a:r>
          </a:p>
        </p:txBody>
      </p:sp>
    </p:spTree>
    <p:extLst>
      <p:ext uri="{BB962C8B-B14F-4D97-AF65-F5344CB8AC3E}">
        <p14:creationId xmlns:p14="http://schemas.microsoft.com/office/powerpoint/2010/main" val="4042656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1F9D90-E22C-DA49-9F20-D647ACB82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1010"/>
            <a:ext cx="11205704" cy="4484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BCD146-E7C9-764F-9A5C-319936AE92E3}"/>
              </a:ext>
            </a:extLst>
          </p:cNvPr>
          <p:cNvSpPr/>
          <p:nvPr/>
        </p:nvSpPr>
        <p:spPr>
          <a:xfrm>
            <a:off x="11135472" y="1021010"/>
            <a:ext cx="1056528" cy="44848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 Light" panose="020B0403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62448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Arial" panose="020B0604020202020204" pitchFamily="34" charset="0"/>
              </a:rPr>
              <a:t>Probe: </a:t>
            </a:r>
            <a:br>
              <a:rPr lang="en-US" dirty="0">
                <a:cs typeface="Arial" panose="020B0604020202020204" pitchFamily="34" charset="0"/>
              </a:rPr>
            </a:b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FFB70-6666-704E-A809-7DE39BE2BCB4}"/>
              </a:ext>
            </a:extLst>
          </p:cNvPr>
          <p:cNvSpPr txBox="1"/>
          <p:nvPr/>
        </p:nvSpPr>
        <p:spPr>
          <a:xfrm>
            <a:off x="235449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  <a:cs typeface="Arial" panose="020B0604020202020204" pitchFamily="34" charset="0"/>
              </a:rPr>
              <a:t>X =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42F57-88F0-8941-96B4-E042D420BF35}"/>
              </a:ext>
            </a:extLst>
          </p:cNvPr>
          <p:cNvSpPr txBox="1"/>
          <p:nvPr/>
        </p:nvSpPr>
        <p:spPr>
          <a:xfrm>
            <a:off x="417810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  <a:cs typeface="Arial" panose="020B0604020202020204" pitchFamily="34" charset="0"/>
              </a:rPr>
              <a:t>Y = 50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F4B6B-421C-3542-ABAE-C944E49F53F7}"/>
              </a:ext>
            </a:extLst>
          </p:cNvPr>
          <p:cNvSpPr txBox="1"/>
          <p:nvPr/>
        </p:nvSpPr>
        <p:spPr>
          <a:xfrm>
            <a:off x="766275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  <a:cs typeface="Arial" panose="020B0604020202020204" pitchFamily="34" charset="0"/>
              </a:rPr>
              <a:t>Z = -18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25EFE-55B6-3749-A937-3789EBDEF7FC}"/>
              </a:ext>
            </a:extLst>
          </p:cNvPr>
          <p:cNvSpPr txBox="1"/>
          <p:nvPr/>
        </p:nvSpPr>
        <p:spPr>
          <a:xfrm>
            <a:off x="11135472" y="4994939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  <a:cs typeface="Arial" panose="020B0604020202020204" pitchFamily="34" charset="0"/>
              </a:rPr>
              <a:t>Z = 2.3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FD4E7-B169-E24C-863B-B2CF5CF81591}"/>
              </a:ext>
            </a:extLst>
          </p:cNvPr>
          <p:cNvSpPr txBox="1"/>
          <p:nvPr/>
        </p:nvSpPr>
        <p:spPr>
          <a:xfrm>
            <a:off x="11148316" y="1184873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  <a:cs typeface="Arial" panose="020B0604020202020204" pitchFamily="34" charset="0"/>
              </a:rPr>
              <a:t>Z = 4.2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64D7C1-D39B-2449-A888-0392FE3B0EFB}"/>
              </a:ext>
            </a:extLst>
          </p:cNvPr>
          <p:cNvSpPr/>
          <p:nvPr/>
        </p:nvSpPr>
        <p:spPr>
          <a:xfrm>
            <a:off x="11468527" y="1645596"/>
            <a:ext cx="390419" cy="323571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 Light" panose="020B0403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B4F8F5-7365-8E4B-A078-C81FD5DE12CA}"/>
              </a:ext>
            </a:extLst>
          </p:cNvPr>
          <p:cNvSpPr/>
          <p:nvPr/>
        </p:nvSpPr>
        <p:spPr>
          <a:xfrm>
            <a:off x="3434135" y="5879904"/>
            <a:ext cx="61384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Light" panose="020B0403020202020204" pitchFamily="34" charset="0"/>
                <a:cs typeface="Arial" panose="020B0604020202020204" pitchFamily="34" charset="0"/>
              </a:rPr>
              <a:t>All Go &gt; </a:t>
            </a:r>
            <a:r>
              <a:rPr lang="en-US" dirty="0" err="1">
                <a:latin typeface="Helvetica Light" panose="020B0403020202020204" pitchFamily="34" charset="0"/>
                <a:cs typeface="Arial" panose="020B0604020202020204" pitchFamily="34" charset="0"/>
              </a:rPr>
              <a:t>NoGo</a:t>
            </a:r>
            <a:r>
              <a:rPr lang="en-US" dirty="0">
                <a:latin typeface="Helvetica Light" panose="020B0403020202020204" pitchFamily="34" charset="0"/>
                <a:cs typeface="Arial" panose="020B0604020202020204" pitchFamily="34" charset="0"/>
              </a:rPr>
              <a:t> / mean / modulation by probe effect</a:t>
            </a:r>
            <a:br>
              <a:rPr lang="en-US" dirty="0">
                <a:latin typeface="Helvetica Light" panose="020B0403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Helvetica Light" panose="020B0403020202020204" pitchFamily="34" charset="0"/>
                <a:cs typeface="Arial" panose="020B0604020202020204" pitchFamily="34" charset="0"/>
              </a:rPr>
              <a:t>21 / 1 / 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9A7E03-16F5-DA44-BAED-F7738949414E}"/>
              </a:ext>
            </a:extLst>
          </p:cNvPr>
          <p:cNvSpPr txBox="1"/>
          <p:nvPr/>
        </p:nvSpPr>
        <p:spPr>
          <a:xfrm>
            <a:off x="4107951" y="3088508"/>
            <a:ext cx="736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R 		                      L  R 			       L</a:t>
            </a:r>
          </a:p>
        </p:txBody>
      </p:sp>
    </p:spTree>
    <p:extLst>
      <p:ext uri="{BB962C8B-B14F-4D97-AF65-F5344CB8AC3E}">
        <p14:creationId xmlns:p14="http://schemas.microsoft.com/office/powerpoint/2010/main" val="1298676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C7E01A-448B-1C46-9577-EDE7CD5BF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936" y="184026"/>
            <a:ext cx="5404204" cy="410543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EDA5363-00FD-E04E-BABB-23FA82A04BE8}"/>
              </a:ext>
            </a:extLst>
          </p:cNvPr>
          <p:cNvSpPr/>
          <p:nvPr/>
        </p:nvSpPr>
        <p:spPr>
          <a:xfrm>
            <a:off x="4572000" y="2702859"/>
            <a:ext cx="4343400" cy="39937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5C35BA-5FC4-FE41-B43F-170B36456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20" b="96515" l="9980" r="89919">
                        <a14:foregroundMark x1="44807" y1="38070" x2="44807" y2="38070"/>
                        <a14:foregroundMark x1="55193" y1="52145" x2="55193" y2="52145"/>
                        <a14:foregroundMark x1="57943" y1="52145" x2="57943" y2="52145"/>
                        <a14:backgroundMark x1="22505" y1="79759" x2="21487" y2="76676"/>
                        <a14:backgroundMark x1="21894" y1="78686" x2="21283" y2="68231"/>
                        <a14:backgroundMark x1="20367" y1="70107" x2="14766" y2="57641"/>
                        <a14:backgroundMark x1="80754" y1="39678" x2="80754" y2="39678"/>
                        <a14:backgroundMark x1="70774" y1="26944" x2="70774" y2="26944"/>
                        <a14:backgroundMark x1="63136" y1="21984" x2="63136" y2="21984"/>
                        <a14:backgroundMark x1="58147" y1="19169" x2="58147" y2="19169"/>
                        <a14:backgroundMark x1="54582" y1="18231" x2="54582" y2="18231"/>
                        <a14:backgroundMark x1="49185" y1="16622" x2="49185" y2="16622"/>
                        <a14:backgroundMark x1="40631" y1="15282" x2="40631" y2="15282"/>
                        <a14:backgroundMark x1="36151" y1="17024" x2="36151" y2="17024"/>
                        <a14:backgroundMark x1="33198" y1="19437" x2="33198" y2="19437"/>
                        <a14:backgroundMark x1="35743" y1="18633" x2="35743" y2="18633"/>
                        <a14:backgroundMark x1="30346" y1="21582" x2="30346" y2="21582"/>
                        <a14:backgroundMark x1="26171" y1="25067" x2="26171" y2="25067"/>
                        <a14:backgroundMark x1="24542" y1="26676" x2="24542" y2="26676"/>
                        <a14:backgroundMark x1="23829" y1="28954" x2="16904" y2="42895"/>
                        <a14:backgroundMark x1="16904" y1="45442" x2="14868" y2="51743"/>
                        <a14:backgroundMark x1="14562" y1="54826" x2="14257" y2="56032"/>
                        <a14:backgroundMark x1="16497" y1="46247" x2="19552" y2="36863"/>
                        <a14:backgroundMark x1="18228" y1="41421" x2="21792" y2="33914"/>
                        <a14:backgroundMark x1="20672" y1="36059" x2="30346" y2="203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10504" y="2988620"/>
            <a:ext cx="4504896" cy="3422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419644-58B0-5247-A1C7-917632F4BD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20" b="96515" l="9980" r="89919">
                        <a14:backgroundMark x1="22505" y1="79759" x2="21487" y2="76676"/>
                        <a14:backgroundMark x1="21894" y1="78686" x2="21283" y2="68231"/>
                        <a14:backgroundMark x1="20367" y1="70107" x2="14766" y2="57641"/>
                        <a14:backgroundMark x1="80754" y1="39678" x2="80754" y2="39678"/>
                        <a14:backgroundMark x1="70774" y1="26944" x2="70774" y2="26944"/>
                        <a14:backgroundMark x1="63136" y1="21984" x2="63136" y2="21984"/>
                        <a14:backgroundMark x1="58147" y1="19169" x2="58147" y2="19169"/>
                        <a14:backgroundMark x1="54582" y1="18231" x2="54582" y2="18231"/>
                        <a14:backgroundMark x1="49185" y1="16622" x2="49185" y2="16622"/>
                        <a14:backgroundMark x1="40631" y1="15282" x2="40631" y2="15282"/>
                        <a14:backgroundMark x1="36151" y1="17024" x2="36151" y2="17024"/>
                        <a14:backgroundMark x1="33198" y1="19437" x2="33198" y2="19437"/>
                        <a14:backgroundMark x1="35743" y1="18633" x2="35743" y2="18633"/>
                        <a14:backgroundMark x1="30346" y1="21582" x2="30346" y2="21582"/>
                        <a14:backgroundMark x1="26171" y1="25067" x2="26171" y2="25067"/>
                        <a14:backgroundMark x1="24542" y1="26676" x2="24542" y2="26676"/>
                        <a14:backgroundMark x1="23829" y1="28954" x2="16904" y2="42895"/>
                        <a14:backgroundMark x1="16904" y1="45442" x2="14868" y2="51743"/>
                        <a14:backgroundMark x1="14562" y1="54826" x2="14257" y2="56032"/>
                        <a14:backgroundMark x1="16497" y1="46247" x2="19552" y2="36863"/>
                        <a14:backgroundMark x1="18228" y1="41421" x2="21792" y2="33914"/>
                        <a14:backgroundMark x1="20672" y1="36059" x2="30346" y2="203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0568" y="-433633"/>
            <a:ext cx="4504896" cy="342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049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D35F20-1184-304E-91FD-B34EAFC3A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1010"/>
            <a:ext cx="11353800" cy="4484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BCD146-E7C9-764F-9A5C-319936AE92E3}"/>
              </a:ext>
            </a:extLst>
          </p:cNvPr>
          <p:cNvSpPr/>
          <p:nvPr/>
        </p:nvSpPr>
        <p:spPr>
          <a:xfrm>
            <a:off x="11135472" y="1021010"/>
            <a:ext cx="1056528" cy="44848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62448"/>
          </a:xfrm>
        </p:spPr>
        <p:txBody>
          <a:bodyPr>
            <a:normAutofit fontScale="90000"/>
          </a:bodyPr>
          <a:lstStyle/>
          <a:p>
            <a:r>
              <a:rPr lang="en-US" dirty="0"/>
              <a:t>Probe – follow-up: 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FFB70-6666-704E-A809-7DE39BE2BCB4}"/>
              </a:ext>
            </a:extLst>
          </p:cNvPr>
          <p:cNvSpPr txBox="1"/>
          <p:nvPr/>
        </p:nvSpPr>
        <p:spPr>
          <a:xfrm>
            <a:off x="235449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X = -40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42F57-88F0-8941-96B4-E042D420BF35}"/>
              </a:ext>
            </a:extLst>
          </p:cNvPr>
          <p:cNvSpPr txBox="1"/>
          <p:nvPr/>
        </p:nvSpPr>
        <p:spPr>
          <a:xfrm>
            <a:off x="417810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Y = -40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F4B6B-421C-3542-ABAE-C944E49F53F7}"/>
              </a:ext>
            </a:extLst>
          </p:cNvPr>
          <p:cNvSpPr txBox="1"/>
          <p:nvPr/>
        </p:nvSpPr>
        <p:spPr>
          <a:xfrm>
            <a:off x="766275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Z = 44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25EFE-55B6-3749-A937-3789EBDEF7FC}"/>
              </a:ext>
            </a:extLst>
          </p:cNvPr>
          <p:cNvSpPr txBox="1"/>
          <p:nvPr/>
        </p:nvSpPr>
        <p:spPr>
          <a:xfrm>
            <a:off x="11135472" y="4994939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2.3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FD4E7-B169-E24C-863B-B2CF5CF81591}"/>
              </a:ext>
            </a:extLst>
          </p:cNvPr>
          <p:cNvSpPr txBox="1"/>
          <p:nvPr/>
        </p:nvSpPr>
        <p:spPr>
          <a:xfrm>
            <a:off x="11148316" y="1184873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4.2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64D7C1-D39B-2449-A888-0392FE3B0EFB}"/>
              </a:ext>
            </a:extLst>
          </p:cNvPr>
          <p:cNvSpPr/>
          <p:nvPr/>
        </p:nvSpPr>
        <p:spPr>
          <a:xfrm>
            <a:off x="11468527" y="1645596"/>
            <a:ext cx="390419" cy="323571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B4F8F5-7365-8E4B-A078-C81FD5DE12CA}"/>
              </a:ext>
            </a:extLst>
          </p:cNvPr>
          <p:cNvSpPr/>
          <p:nvPr/>
        </p:nvSpPr>
        <p:spPr>
          <a:xfrm>
            <a:off x="3434135" y="5879904"/>
            <a:ext cx="61384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Light" panose="020B0403020202020204" pitchFamily="34" charset="0"/>
              </a:rPr>
              <a:t>All Go &gt; </a:t>
            </a:r>
            <a:r>
              <a:rPr lang="en-US" dirty="0" err="1">
                <a:latin typeface="Helvetica Light" panose="020B0403020202020204" pitchFamily="34" charset="0"/>
              </a:rPr>
              <a:t>NoGo</a:t>
            </a:r>
            <a:r>
              <a:rPr lang="en-US" dirty="0">
                <a:latin typeface="Helvetica Light" panose="020B0403020202020204" pitchFamily="34" charset="0"/>
              </a:rPr>
              <a:t> / mean / modulation by probe effect</a:t>
            </a:r>
            <a:br>
              <a:rPr lang="en-US" dirty="0">
                <a:latin typeface="Helvetica Light" panose="020B0403020202020204" pitchFamily="34" charset="0"/>
              </a:rPr>
            </a:br>
            <a:r>
              <a:rPr lang="en-US" dirty="0">
                <a:latin typeface="Helvetica Light" panose="020B0403020202020204" pitchFamily="34" charset="0"/>
              </a:rPr>
              <a:t>21 / 1 /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46DE58-8FA9-B74A-9D02-A18C7BF7883D}"/>
              </a:ext>
            </a:extLst>
          </p:cNvPr>
          <p:cNvSpPr txBox="1"/>
          <p:nvPr/>
        </p:nvSpPr>
        <p:spPr>
          <a:xfrm>
            <a:off x="4107951" y="3088508"/>
            <a:ext cx="736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R 		                      L  R 			       L</a:t>
            </a:r>
          </a:p>
        </p:txBody>
      </p:sp>
    </p:spTree>
    <p:extLst>
      <p:ext uri="{BB962C8B-B14F-4D97-AF65-F5344CB8AC3E}">
        <p14:creationId xmlns:p14="http://schemas.microsoft.com/office/powerpoint/2010/main" val="3558513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54FB8C-9871-AC4A-A8C9-7ABE40155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1010"/>
            <a:ext cx="11353800" cy="4484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BCD146-E7C9-764F-9A5C-319936AE92E3}"/>
              </a:ext>
            </a:extLst>
          </p:cNvPr>
          <p:cNvSpPr/>
          <p:nvPr/>
        </p:nvSpPr>
        <p:spPr>
          <a:xfrm>
            <a:off x="11135472" y="1021010"/>
            <a:ext cx="1056528" cy="44848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62448"/>
          </a:xfrm>
        </p:spPr>
        <p:txBody>
          <a:bodyPr>
            <a:normAutofit fontScale="90000"/>
          </a:bodyPr>
          <a:lstStyle/>
          <a:p>
            <a:r>
              <a:rPr lang="en-US" dirty="0"/>
              <a:t>Probe – follow-up: 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FFB70-6666-704E-A809-7DE39BE2BCB4}"/>
              </a:ext>
            </a:extLst>
          </p:cNvPr>
          <p:cNvSpPr txBox="1"/>
          <p:nvPr/>
        </p:nvSpPr>
        <p:spPr>
          <a:xfrm>
            <a:off x="235449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X = 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42F57-88F0-8941-96B4-E042D420BF35}"/>
              </a:ext>
            </a:extLst>
          </p:cNvPr>
          <p:cNvSpPr txBox="1"/>
          <p:nvPr/>
        </p:nvSpPr>
        <p:spPr>
          <a:xfrm>
            <a:off x="417810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Y = -17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F4B6B-421C-3542-ABAE-C944E49F53F7}"/>
              </a:ext>
            </a:extLst>
          </p:cNvPr>
          <p:cNvSpPr txBox="1"/>
          <p:nvPr/>
        </p:nvSpPr>
        <p:spPr>
          <a:xfrm>
            <a:off x="7662752" y="5099041"/>
            <a:ext cx="375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Z = -21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25EFE-55B6-3749-A937-3789EBDEF7FC}"/>
              </a:ext>
            </a:extLst>
          </p:cNvPr>
          <p:cNvSpPr txBox="1"/>
          <p:nvPr/>
        </p:nvSpPr>
        <p:spPr>
          <a:xfrm>
            <a:off x="11135472" y="4994939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2.3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FD4E7-B169-E24C-863B-B2CF5CF81591}"/>
              </a:ext>
            </a:extLst>
          </p:cNvPr>
          <p:cNvSpPr txBox="1"/>
          <p:nvPr/>
        </p:nvSpPr>
        <p:spPr>
          <a:xfrm>
            <a:off x="11148316" y="1184873"/>
            <a:ext cx="103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b="1" dirty="0">
                <a:solidFill>
                  <a:schemeClr val="bg1"/>
                </a:solidFill>
                <a:latin typeface="Helvetica Light" panose="020B0403020202020204" pitchFamily="34" charset="0"/>
              </a:rPr>
              <a:t>Z = 4.2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64D7C1-D39B-2449-A888-0392FE3B0EFB}"/>
              </a:ext>
            </a:extLst>
          </p:cNvPr>
          <p:cNvSpPr/>
          <p:nvPr/>
        </p:nvSpPr>
        <p:spPr>
          <a:xfrm>
            <a:off x="11468527" y="1645596"/>
            <a:ext cx="390419" cy="3235710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Helvetica Light" panose="020B0403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B4F8F5-7365-8E4B-A078-C81FD5DE12CA}"/>
              </a:ext>
            </a:extLst>
          </p:cNvPr>
          <p:cNvSpPr/>
          <p:nvPr/>
        </p:nvSpPr>
        <p:spPr>
          <a:xfrm>
            <a:off x="3434135" y="5879904"/>
            <a:ext cx="61384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 Light" panose="020B0403020202020204" pitchFamily="34" charset="0"/>
              </a:rPr>
              <a:t>LV Go &gt; </a:t>
            </a:r>
            <a:r>
              <a:rPr lang="en-US" dirty="0" err="1">
                <a:latin typeface="Helvetica Light" panose="020B0403020202020204" pitchFamily="34" charset="0"/>
              </a:rPr>
              <a:t>NoGo</a:t>
            </a:r>
            <a:r>
              <a:rPr lang="en-US" dirty="0">
                <a:latin typeface="Helvetica Light" panose="020B0403020202020204" pitchFamily="34" charset="0"/>
              </a:rPr>
              <a:t> / mean / modulation by probe effect</a:t>
            </a:r>
            <a:br>
              <a:rPr lang="en-US" dirty="0">
                <a:latin typeface="Helvetica Light" panose="020B0403020202020204" pitchFamily="34" charset="0"/>
              </a:rPr>
            </a:br>
            <a:r>
              <a:rPr lang="en-US" dirty="0">
                <a:latin typeface="Helvetica Light" panose="020B0403020202020204" pitchFamily="34" charset="0"/>
              </a:rPr>
              <a:t>19 / 1 / 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2420C0-5A55-1748-A63A-34B4908D92FF}"/>
              </a:ext>
            </a:extLst>
          </p:cNvPr>
          <p:cNvSpPr txBox="1"/>
          <p:nvPr/>
        </p:nvSpPr>
        <p:spPr>
          <a:xfrm>
            <a:off x="4107951" y="3088508"/>
            <a:ext cx="736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R 		                      L  R 			       L</a:t>
            </a:r>
          </a:p>
        </p:txBody>
      </p:sp>
    </p:spTree>
    <p:extLst>
      <p:ext uri="{BB962C8B-B14F-4D97-AF65-F5344CB8AC3E}">
        <p14:creationId xmlns:p14="http://schemas.microsoft.com/office/powerpoint/2010/main" val="387065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B157D3F-6077-C643-A7C4-9125027AB6DF}"/>
              </a:ext>
            </a:extLst>
          </p:cNvPr>
          <p:cNvSpPr/>
          <p:nvPr/>
        </p:nvSpPr>
        <p:spPr>
          <a:xfrm>
            <a:off x="174661" y="924674"/>
            <a:ext cx="6390526" cy="55172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12091-E607-064B-8DB5-6A56D2FEC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3" b="95525" l="7564" r="93949">
                        <a14:foregroundMark x1="36006" y1="57487" x2="36006" y2="57487"/>
                        <a14:foregroundMark x1="51891" y1="48193" x2="51891" y2="48193"/>
                        <a14:foregroundMark x1="34796" y1="75043" x2="34796" y2="75043"/>
                        <a14:foregroundMark x1="56732" y1="51119" x2="56732" y2="511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592" y="652409"/>
            <a:ext cx="6586664" cy="578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83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9012</TotalTime>
  <Words>355</Words>
  <Application>Microsoft Macintosh PowerPoint</Application>
  <PresentationFormat>Widescreen</PresentationFormat>
  <Paragraphs>102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Hiragino Kaku Gothic Pro W3</vt:lpstr>
      <vt:lpstr>Arial</vt:lpstr>
      <vt:lpstr>Calibri</vt:lpstr>
      <vt:lpstr>Helvetica</vt:lpstr>
      <vt:lpstr>Helvetica Light</vt:lpstr>
      <vt:lpstr>Muna</vt:lpstr>
      <vt:lpstr>Office Theme</vt:lpstr>
      <vt:lpstr>Behavioral results</vt:lpstr>
      <vt:lpstr>Training:  </vt:lpstr>
      <vt:lpstr>PowerPoint Presentation</vt:lpstr>
      <vt:lpstr>Training:  </vt:lpstr>
      <vt:lpstr>Probe:  </vt:lpstr>
      <vt:lpstr>PowerPoint Presentation</vt:lpstr>
      <vt:lpstr>Probe – follow-up:  </vt:lpstr>
      <vt:lpstr>Probe – follow-up:  </vt:lpstr>
      <vt:lpstr>PowerPoint Presentation</vt:lpstr>
      <vt:lpstr>Response to stim – follow-up:  </vt:lpstr>
      <vt:lpstr>Response to stim:  </vt:lpstr>
      <vt:lpstr>localizer:  </vt:lpstr>
      <vt:lpstr>localizer: 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Salomon</dc:creator>
  <cp:lastModifiedBy>Tom Salomon</cp:lastModifiedBy>
  <cp:revision>67</cp:revision>
  <cp:lastPrinted>2018-06-06T15:52:51Z</cp:lastPrinted>
  <dcterms:created xsi:type="dcterms:W3CDTF">2017-11-30T11:30:18Z</dcterms:created>
  <dcterms:modified xsi:type="dcterms:W3CDTF">2018-11-08T16:47:01Z</dcterms:modified>
</cp:coreProperties>
</file>

<file path=docProps/thumbnail.jpeg>
</file>